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6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jpg"/><Relationship Id="rId3" Type="http://schemas.openxmlformats.org/officeDocument/2006/relationships/image" Target="../media/image1.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jpg"/><Relationship Id="rId2" Type="http://schemas.openxmlformats.org/officeDocument/2006/relationships/notesSlide" Target="../notesSlides/notesSlide10.xml"/><Relationship Id="rId16"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11.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8.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1.xml"/><Relationship Id="rId16" Type="http://schemas.openxmlformats.org/officeDocument/2006/relationships/image" Target="../media/image194.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12.xml.rels><?xml version="1.0" encoding="UTF-8" standalone="yes"?>
<Relationships xmlns="http://schemas.openxmlformats.org/package/2006/relationships"><Relationship Id="rId13" Type="http://schemas.openxmlformats.org/officeDocument/2006/relationships/image" Target="../media/image208.png"/><Relationship Id="rId18" Type="http://schemas.openxmlformats.org/officeDocument/2006/relationships/image" Target="../media/image213.png"/><Relationship Id="rId26" Type="http://schemas.openxmlformats.org/officeDocument/2006/relationships/image" Target="../media/image221.png"/><Relationship Id="rId21" Type="http://schemas.openxmlformats.org/officeDocument/2006/relationships/image" Target="../media/image216.png"/><Relationship Id="rId34" Type="http://schemas.openxmlformats.org/officeDocument/2006/relationships/image" Target="../media/image22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5" Type="http://schemas.openxmlformats.org/officeDocument/2006/relationships/image" Target="../media/image220.png"/><Relationship Id="rId33" Type="http://schemas.openxmlformats.org/officeDocument/2006/relationships/image" Target="../media/image227.png"/><Relationship Id="rId38" Type="http://schemas.openxmlformats.org/officeDocument/2006/relationships/image" Target="../media/image232.png"/><Relationship Id="rId2" Type="http://schemas.openxmlformats.org/officeDocument/2006/relationships/notesSlide" Target="../notesSlides/notesSlide12.xml"/><Relationship Id="rId16" Type="http://schemas.openxmlformats.org/officeDocument/2006/relationships/image" Target="../media/image211.png"/><Relationship Id="rId20" Type="http://schemas.openxmlformats.org/officeDocument/2006/relationships/image" Target="../media/image215.png"/><Relationship Id="rId29"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201.png"/><Relationship Id="rId11" Type="http://schemas.openxmlformats.org/officeDocument/2006/relationships/image" Target="../media/image206.png"/><Relationship Id="rId24" Type="http://schemas.openxmlformats.org/officeDocument/2006/relationships/image" Target="../media/image219.png"/><Relationship Id="rId32" Type="http://schemas.openxmlformats.org/officeDocument/2006/relationships/image" Target="../media/image226.png"/><Relationship Id="rId37" Type="http://schemas.openxmlformats.org/officeDocument/2006/relationships/image" Target="../media/image231.png"/><Relationship Id="rId5" Type="http://schemas.openxmlformats.org/officeDocument/2006/relationships/image" Target="../media/image200.png"/><Relationship Id="rId15" Type="http://schemas.openxmlformats.org/officeDocument/2006/relationships/image" Target="../media/image210.png"/><Relationship Id="rId23" Type="http://schemas.openxmlformats.org/officeDocument/2006/relationships/image" Target="../media/image218.png"/><Relationship Id="rId28" Type="http://schemas.openxmlformats.org/officeDocument/2006/relationships/image" Target="../media/image223.png"/><Relationship Id="rId36" Type="http://schemas.openxmlformats.org/officeDocument/2006/relationships/image" Target="../media/image230.png"/><Relationship Id="rId10" Type="http://schemas.openxmlformats.org/officeDocument/2006/relationships/image" Target="../media/image205.png"/><Relationship Id="rId19" Type="http://schemas.openxmlformats.org/officeDocument/2006/relationships/image" Target="../media/image214.png"/><Relationship Id="rId31" Type="http://schemas.openxmlformats.org/officeDocument/2006/relationships/image" Target="../media/image225.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 Id="rId27" Type="http://schemas.openxmlformats.org/officeDocument/2006/relationships/image" Target="../media/image222.png"/><Relationship Id="rId30" Type="http://schemas.openxmlformats.org/officeDocument/2006/relationships/image" Target="../media/image224.png"/><Relationship Id="rId35" Type="http://schemas.openxmlformats.org/officeDocument/2006/relationships/image" Target="../media/image229.png"/><Relationship Id="rId8" Type="http://schemas.openxmlformats.org/officeDocument/2006/relationships/image" Target="../media/image203.png"/><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241.png"/><Relationship Id="rId18" Type="http://schemas.openxmlformats.org/officeDocument/2006/relationships/image" Target="../media/image246.png"/><Relationship Id="rId3" Type="http://schemas.openxmlformats.org/officeDocument/2006/relationships/image" Target="../media/image1.png"/><Relationship Id="rId7" Type="http://schemas.openxmlformats.org/officeDocument/2006/relationships/image" Target="../media/image236.png"/><Relationship Id="rId12" Type="http://schemas.openxmlformats.org/officeDocument/2006/relationships/image" Target="../media/image240.png"/><Relationship Id="rId17" Type="http://schemas.openxmlformats.org/officeDocument/2006/relationships/image" Target="../media/image245.png"/><Relationship Id="rId2" Type="http://schemas.openxmlformats.org/officeDocument/2006/relationships/notesSlide" Target="../notesSlides/notesSlide13.xml"/><Relationship Id="rId16" Type="http://schemas.openxmlformats.org/officeDocument/2006/relationships/image" Target="../media/image244.png"/><Relationship Id="rId20" Type="http://schemas.openxmlformats.org/officeDocument/2006/relationships/image" Target="../media/image165.png"/><Relationship Id="rId1" Type="http://schemas.openxmlformats.org/officeDocument/2006/relationships/slideLayout" Target="../slideLayouts/slideLayout1.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3.png"/><Relationship Id="rId10" Type="http://schemas.openxmlformats.org/officeDocument/2006/relationships/image" Target="../media/image238.png"/><Relationship Id="rId19" Type="http://schemas.openxmlformats.org/officeDocument/2006/relationships/image" Target="../media/image247.png"/><Relationship Id="rId4" Type="http://schemas.openxmlformats.org/officeDocument/2006/relationships/image" Target="../media/image233.png"/><Relationship Id="rId9" Type="http://schemas.openxmlformats.org/officeDocument/2006/relationships/image" Target="../media/image237.png"/><Relationship Id="rId14" Type="http://schemas.openxmlformats.org/officeDocument/2006/relationships/image" Target="../media/image242.png"/></Relationships>
</file>

<file path=ppt/slides/_rels/slide14.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18" Type="http://schemas.openxmlformats.org/officeDocument/2006/relationships/image" Target="../media/image262.png"/><Relationship Id="rId3" Type="http://schemas.openxmlformats.org/officeDocument/2006/relationships/image" Target="../media/image1.png"/><Relationship Id="rId21" Type="http://schemas.openxmlformats.org/officeDocument/2006/relationships/image" Target="../media/image265.png"/><Relationship Id="rId7" Type="http://schemas.openxmlformats.org/officeDocument/2006/relationships/image" Target="../media/image251.png"/><Relationship Id="rId12" Type="http://schemas.openxmlformats.org/officeDocument/2006/relationships/image" Target="../media/image256.png"/><Relationship Id="rId17" Type="http://schemas.openxmlformats.org/officeDocument/2006/relationships/image" Target="../media/image261.png"/><Relationship Id="rId2" Type="http://schemas.openxmlformats.org/officeDocument/2006/relationships/notesSlide" Target="../notesSlides/notesSlide14.xml"/><Relationship Id="rId16" Type="http://schemas.openxmlformats.org/officeDocument/2006/relationships/image" Target="../media/image260.png"/><Relationship Id="rId20" Type="http://schemas.openxmlformats.org/officeDocument/2006/relationships/image" Target="../media/image264.png"/><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5" Type="http://schemas.openxmlformats.org/officeDocument/2006/relationships/image" Target="../media/image259.png"/><Relationship Id="rId10" Type="http://schemas.openxmlformats.org/officeDocument/2006/relationships/image" Target="../media/image254.png"/><Relationship Id="rId19" Type="http://schemas.openxmlformats.org/officeDocument/2006/relationships/image" Target="../media/image263.png"/><Relationship Id="rId4" Type="http://schemas.openxmlformats.org/officeDocument/2006/relationships/image" Target="../media/image248.png"/><Relationship Id="rId9" Type="http://schemas.openxmlformats.org/officeDocument/2006/relationships/image" Target="../media/image253.png"/><Relationship Id="rId14" Type="http://schemas.openxmlformats.org/officeDocument/2006/relationships/image" Target="../media/image25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1.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4.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4.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 Id="rId30"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8.png"/><Relationship Id="rId3" Type="http://schemas.openxmlformats.org/officeDocument/2006/relationships/image" Target="../media/image1.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7.png"/><Relationship Id="rId2" Type="http://schemas.openxmlformats.org/officeDocument/2006/relationships/notesSlide" Target="../notesSlides/notesSlide5.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47.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89.png"/><Relationship Id="rId30"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png"/><Relationship Id="rId3" Type="http://schemas.openxmlformats.org/officeDocument/2006/relationships/image" Target="../media/image1.png"/><Relationship Id="rId7" Type="http://schemas.openxmlformats.org/officeDocument/2006/relationships/image" Target="../media/image96.png"/><Relationship Id="rId12"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21.png"/><Relationship Id="rId5" Type="http://schemas.openxmlformats.org/officeDocument/2006/relationships/image" Target="../media/image94.png"/><Relationship Id="rId15" Type="http://schemas.openxmlformats.org/officeDocument/2006/relationships/image" Target="../media/image103.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2" Type="http://schemas.openxmlformats.org/officeDocument/2006/relationships/notesSlide" Target="../notesSlides/notesSlide7.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s>
</file>

<file path=ppt/slides/_rels/slide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8.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35.png"/><Relationship Id="rId24" Type="http://schemas.openxmlformats.org/officeDocument/2006/relationships/image" Target="../media/image148.png"/><Relationship Id="rId5" Type="http://schemas.openxmlformats.org/officeDocument/2006/relationships/image" Target="../media/image130.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134.png"/><Relationship Id="rId19" Type="http://schemas.openxmlformats.org/officeDocument/2006/relationships/image" Target="../media/image143.png"/><Relationship Id="rId4" Type="http://schemas.openxmlformats.org/officeDocument/2006/relationships/image" Target="../media/image129.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63.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jpe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55.png"/><Relationship Id="rId9" Type="http://schemas.openxmlformats.org/officeDocument/2006/relationships/image" Target="../media/image159.png"/><Relationship Id="rId14"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5295900" y="1428750"/>
            <a:ext cx="762000" cy="762000"/>
          </a:xfrm>
          <a:prstGeom prst="rect">
            <a:avLst/>
          </a:prstGeom>
        </p:spPr>
      </p:pic>
      <p:pic>
        <p:nvPicPr>
          <p:cNvPr id="5" name="Image 3" descr="preencoded.png"/>
          <p:cNvPicPr>
            <a:picLocks noChangeAspect="1"/>
          </p:cNvPicPr>
          <p:nvPr/>
        </p:nvPicPr>
        <p:blipFill>
          <a:blip r:embed="rId6"/>
          <a:stretch>
            <a:fillRect/>
          </a:stretch>
        </p:blipFill>
        <p:spPr>
          <a:xfrm>
            <a:off x="5505450" y="1619250"/>
            <a:ext cx="342900" cy="381000"/>
          </a:xfrm>
          <a:prstGeom prst="rect">
            <a:avLst/>
          </a:prstGeom>
        </p:spPr>
      </p:pic>
      <p:pic>
        <p:nvPicPr>
          <p:cNvPr id="6" name="Image 4" descr="preencoded.png"/>
          <p:cNvPicPr>
            <a:picLocks noChangeAspect="1"/>
          </p:cNvPicPr>
          <p:nvPr/>
        </p:nvPicPr>
        <p:blipFill>
          <a:blip r:embed="rId7"/>
          <a:stretch>
            <a:fillRect/>
          </a:stretch>
        </p:blipFill>
        <p:spPr>
          <a:xfrm>
            <a:off x="6286500" y="1352550"/>
            <a:ext cx="457200" cy="457200"/>
          </a:xfrm>
          <a:prstGeom prst="rect">
            <a:avLst/>
          </a:prstGeom>
        </p:spPr>
      </p:pic>
      <p:pic>
        <p:nvPicPr>
          <p:cNvPr id="7" name="Image 5" descr="preencoded.png"/>
          <p:cNvPicPr>
            <a:picLocks noChangeAspect="1"/>
          </p:cNvPicPr>
          <p:nvPr/>
        </p:nvPicPr>
        <p:blipFill>
          <a:blip r:embed="rId8"/>
          <a:stretch>
            <a:fillRect/>
          </a:stretch>
        </p:blipFill>
        <p:spPr>
          <a:xfrm>
            <a:off x="6286500" y="1809750"/>
            <a:ext cx="609600" cy="457200"/>
          </a:xfrm>
          <a:prstGeom prst="rect">
            <a:avLst/>
          </a:prstGeom>
        </p:spPr>
      </p:pic>
      <p:pic>
        <p:nvPicPr>
          <p:cNvPr id="8" name="Image 6" descr="preencoded.png"/>
          <p:cNvPicPr>
            <a:picLocks noChangeAspect="1"/>
          </p:cNvPicPr>
          <p:nvPr/>
        </p:nvPicPr>
        <p:blipFill>
          <a:blip r:embed="rId9"/>
          <a:stretch>
            <a:fillRect/>
          </a:stretch>
        </p:blipFill>
        <p:spPr>
          <a:xfrm>
            <a:off x="3043982" y="6096000"/>
            <a:ext cx="457200" cy="38100"/>
          </a:xfrm>
          <a:prstGeom prst="rect">
            <a:avLst/>
          </a:prstGeom>
        </p:spPr>
      </p:pic>
      <p:pic>
        <p:nvPicPr>
          <p:cNvPr id="9" name="Image 7" descr="preencoded.png"/>
          <p:cNvPicPr>
            <a:picLocks noChangeAspect="1"/>
          </p:cNvPicPr>
          <p:nvPr/>
        </p:nvPicPr>
        <p:blipFill>
          <a:blip r:embed="rId10"/>
          <a:stretch>
            <a:fillRect/>
          </a:stretch>
        </p:blipFill>
        <p:spPr>
          <a:xfrm>
            <a:off x="8690670" y="6096000"/>
            <a:ext cx="457200" cy="38100"/>
          </a:xfrm>
          <a:prstGeom prst="rect">
            <a:avLst/>
          </a:prstGeom>
        </p:spPr>
      </p:pic>
      <p:pic>
        <p:nvPicPr>
          <p:cNvPr id="10" name="Image 8" descr="preencoded.png"/>
          <p:cNvPicPr>
            <a:picLocks noChangeAspect="1"/>
          </p:cNvPicPr>
          <p:nvPr/>
        </p:nvPicPr>
        <p:blipFill>
          <a:blip r:embed="rId11"/>
          <a:stretch>
            <a:fillRect/>
          </a:stretch>
        </p:blipFill>
        <p:spPr>
          <a:xfrm>
            <a:off x="304800" y="6210300"/>
            <a:ext cx="323850" cy="342900"/>
          </a:xfrm>
          <a:prstGeom prst="rect">
            <a:avLst/>
          </a:prstGeom>
        </p:spPr>
      </p:pic>
      <p:pic>
        <p:nvPicPr>
          <p:cNvPr id="11" name="Image 9" descr="preencoded.png"/>
          <p:cNvPicPr>
            <a:picLocks noChangeAspect="1"/>
          </p:cNvPicPr>
          <p:nvPr/>
        </p:nvPicPr>
        <p:blipFill>
          <a:blip r:embed="rId12"/>
          <a:stretch>
            <a:fillRect/>
          </a:stretch>
        </p:blipFill>
        <p:spPr>
          <a:xfrm>
            <a:off x="11639550" y="6210300"/>
            <a:ext cx="247650" cy="342900"/>
          </a:xfrm>
          <a:prstGeom prst="rect">
            <a:avLst/>
          </a:prstGeom>
        </p:spPr>
      </p:pic>
      <p:sp>
        <p:nvSpPr>
          <p:cNvPr id="12" name="Text 0"/>
          <p:cNvSpPr/>
          <p:nvPr/>
        </p:nvSpPr>
        <p:spPr>
          <a:xfrm>
            <a:off x="609600" y="2647950"/>
            <a:ext cx="10972800" cy="1714500"/>
          </a:xfrm>
          <a:prstGeom prst="rect">
            <a:avLst/>
          </a:prstGeom>
          <a:noFill/>
          <a:ln/>
        </p:spPr>
        <p:txBody>
          <a:bodyPr wrap="square" lIns="0" tIns="0" rIns="0" bIns="0" rtlCol="0" anchor="t"/>
          <a:lstStyle/>
          <a:p>
            <a:pPr marL="0" indent="0" algn="ctr">
              <a:lnSpc>
                <a:spcPts val="4500"/>
              </a:lnSpc>
              <a:buNone/>
            </a:pPr>
            <a:r>
              <a:rPr lang="en-US" sz="3840" b="1" kern="0" spc="-90" dirty="0">
                <a:solidFill>
                  <a:srgbClr val="FFFFFF"/>
                </a:solidFill>
                <a:latin typeface="ui-sans-serif" pitchFamily="34" charset="0"/>
                <a:ea typeface="ui-sans-serif" pitchFamily="34" charset="-122"/>
                <a:cs typeface="ui-sans-serif" pitchFamily="34" charset="-120"/>
              </a:rPr>
              <a:t>JOB-MATCH</a:t>
            </a:r>
            <a:r>
              <a:rPr lang="en-US" sz="3840" b="1" kern="0" spc="-90" dirty="0">
                <a:solidFill>
                  <a:srgbClr val="000000">
                    <a:alpha val="0"/>
                  </a:srgbClr>
                </a:solidFill>
                <a:latin typeface="ui-sans-serif" pitchFamily="34" charset="0"/>
                <a:ea typeface="ui-sans-serif" pitchFamily="34" charset="-122"/>
                <a:cs typeface="ui-sans-serif" pitchFamily="34" charset="-120"/>
              </a:rPr>
              <a:t>–</a:t>
            </a:r>
            <a:r>
              <a:rPr lang="en-US" sz="3840" b="1" kern="0" spc="-90" dirty="0">
                <a:solidFill>
                  <a:srgbClr val="FFFFFF"/>
                </a:solidFill>
                <a:latin typeface="ui-sans-serif" pitchFamily="34" charset="0"/>
                <a:ea typeface="ui-sans-serif" pitchFamily="34" charset="-122"/>
                <a:cs typeface="ui-sans-serif" pitchFamily="34" charset="-120"/>
              </a:rPr>
              <a:t>Plateforme Web de Recherche d'Emploi</a:t>
            </a:r>
            <a:endParaRPr lang="en-US" sz="3840" dirty="0"/>
          </a:p>
        </p:txBody>
      </p:sp>
      <p:sp>
        <p:nvSpPr>
          <p:cNvPr id="13" name="Text 1"/>
          <p:cNvSpPr/>
          <p:nvPr/>
        </p:nvSpPr>
        <p:spPr>
          <a:xfrm>
            <a:off x="829583" y="4591050"/>
            <a:ext cx="10532834" cy="304800"/>
          </a:xfrm>
          <a:prstGeom prst="rect">
            <a:avLst/>
          </a:prstGeom>
          <a:noFill/>
          <a:ln/>
        </p:spPr>
        <p:txBody>
          <a:bodyPr wrap="square" lIns="0" tIns="0" rIns="0" bIns="0" rtlCol="0" anchor="t">
            <a:spAutoFit/>
          </a:bodyPr>
          <a:lstStyle/>
          <a:p>
            <a:pPr marL="0" indent="0" algn="ctr">
              <a:lnSpc>
                <a:spcPts val="2400"/>
              </a:lnSpc>
              <a:buNone/>
            </a:pPr>
            <a:r>
              <a:rPr lang="en-US" sz="1646" dirty="0">
                <a:solidFill>
                  <a:srgbClr val="F3F4F6"/>
                </a:solidFill>
                <a:latin typeface="ui-sans-serif" pitchFamily="34" charset="0"/>
                <a:ea typeface="ui-sans-serif" pitchFamily="34" charset="-122"/>
                <a:cs typeface="ui-sans-serif" pitchFamily="34" charset="-120"/>
              </a:rPr>
              <a:t>Optimisation de la recherche d'emploi grâce à une approche basée sur les données</a:t>
            </a:r>
            <a:endParaRPr lang="en-US" sz="1646" dirty="0"/>
          </a:p>
        </p:txBody>
      </p:sp>
      <p:sp>
        <p:nvSpPr>
          <p:cNvPr id="14" name="Text 2"/>
          <p:cNvSpPr/>
          <p:nvPr/>
        </p:nvSpPr>
        <p:spPr>
          <a:xfrm>
            <a:off x="3683943" y="5981700"/>
            <a:ext cx="5373157" cy="266700"/>
          </a:xfrm>
          <a:prstGeom prst="rect">
            <a:avLst/>
          </a:prstGeom>
          <a:noFill/>
          <a:ln/>
        </p:spPr>
        <p:txBody>
          <a:bodyPr wrap="square" lIns="0" tIns="0" rIns="0" bIns="0" rtlCol="0" anchor="t"/>
          <a:lstStyle/>
          <a:p>
            <a:pPr marL="0" indent="0">
              <a:lnSpc>
                <a:spcPts val="2100"/>
              </a:lnSpc>
              <a:buNone/>
            </a:pPr>
            <a:r>
              <a:rPr lang="en-US" sz="1380" dirty="0">
                <a:solidFill>
                  <a:srgbClr val="FFFFFF"/>
                </a:solidFill>
                <a:latin typeface="ui-sans-serif" pitchFamily="34" charset="0"/>
                <a:ea typeface="ui-sans-serif" pitchFamily="34" charset="-122"/>
                <a:cs typeface="ui-sans-serif" pitchFamily="34" charset="-120"/>
              </a:rPr>
              <a:t>Présenté </a:t>
            </a:r>
            <a:r>
              <a:rPr lang="en-US" sz="1380" dirty="0" err="1">
                <a:solidFill>
                  <a:srgbClr val="FFFFFF"/>
                </a:solidFill>
                <a:latin typeface="ui-sans-serif" pitchFamily="34" charset="0"/>
                <a:ea typeface="ui-sans-serif" pitchFamily="34" charset="-122"/>
                <a:cs typeface="ui-sans-serif" pitchFamily="34" charset="-120"/>
              </a:rPr>
              <a:t>par:</a:t>
            </a:r>
            <a:r>
              <a:rPr lang="en-US" sz="1380" b="1" dirty="0" err="1">
                <a:solidFill>
                  <a:srgbClr val="FFFFFF"/>
                </a:solidFill>
                <a:latin typeface="ui-sans-serif" pitchFamily="34" charset="0"/>
                <a:ea typeface="ui-sans-serif" pitchFamily="34" charset="-122"/>
                <a:cs typeface="ui-sans-serif" pitchFamily="34" charset="-120"/>
              </a:rPr>
              <a:t>Makhloufi</a:t>
            </a:r>
            <a:r>
              <a:rPr lang="en-US" sz="1380" b="1" dirty="0">
                <a:solidFill>
                  <a:srgbClr val="FFFFFF"/>
                </a:solidFill>
                <a:latin typeface="ui-sans-serif" pitchFamily="34" charset="0"/>
                <a:ea typeface="ui-sans-serif" pitchFamily="34" charset="-122"/>
                <a:cs typeface="ui-sans-serif" pitchFamily="34" charset="-120"/>
              </a:rPr>
              <a:t> Mahdi</a:t>
            </a:r>
            <a:endParaRPr lang="en-US" sz="13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457200" y="457200"/>
            <a:ext cx="11734800" cy="6858000"/>
          </a:xfrm>
          <a:prstGeom prst="rect">
            <a:avLst/>
          </a:prstGeom>
        </p:spPr>
      </p:pic>
      <p:pic>
        <p:nvPicPr>
          <p:cNvPr id="4" name="Image 2" descr="preencoded.png"/>
          <p:cNvPicPr>
            <a:picLocks noChangeAspect="1"/>
          </p:cNvPicPr>
          <p:nvPr/>
        </p:nvPicPr>
        <p:blipFill>
          <a:blip r:embed="rId5"/>
          <a:stretch>
            <a:fillRect/>
          </a:stretch>
        </p:blipFill>
        <p:spPr>
          <a:xfrm>
            <a:off x="457200" y="2781300"/>
            <a:ext cx="5410200" cy="685800"/>
          </a:xfrm>
          <a:prstGeom prst="rect">
            <a:avLst/>
          </a:prstGeom>
        </p:spPr>
      </p:pic>
      <p:pic>
        <p:nvPicPr>
          <p:cNvPr id="5" name="Image 3" descr="preencoded.png"/>
          <p:cNvPicPr>
            <a:picLocks noChangeAspect="1"/>
          </p:cNvPicPr>
          <p:nvPr/>
        </p:nvPicPr>
        <p:blipFill>
          <a:blip r:embed="rId6"/>
          <a:stretch>
            <a:fillRect/>
          </a:stretch>
        </p:blipFill>
        <p:spPr>
          <a:xfrm>
            <a:off x="571500" y="2933700"/>
            <a:ext cx="323850" cy="419100"/>
          </a:xfrm>
          <a:prstGeom prst="rect">
            <a:avLst/>
          </a:prstGeom>
        </p:spPr>
      </p:pic>
      <p:pic>
        <p:nvPicPr>
          <p:cNvPr id="6" name="Image 4" descr="preencoded.png"/>
          <p:cNvPicPr>
            <a:picLocks noChangeAspect="1"/>
          </p:cNvPicPr>
          <p:nvPr/>
        </p:nvPicPr>
        <p:blipFill>
          <a:blip r:embed="rId7"/>
          <a:stretch>
            <a:fillRect/>
          </a:stretch>
        </p:blipFill>
        <p:spPr>
          <a:xfrm>
            <a:off x="647700" y="3009900"/>
            <a:ext cx="171450" cy="266700"/>
          </a:xfrm>
          <a:prstGeom prst="rect">
            <a:avLst/>
          </a:prstGeom>
        </p:spPr>
      </p:pic>
      <p:pic>
        <p:nvPicPr>
          <p:cNvPr id="7" name="Image 5" descr="preencoded.png"/>
          <p:cNvPicPr>
            <a:picLocks noChangeAspect="1"/>
          </p:cNvPicPr>
          <p:nvPr/>
        </p:nvPicPr>
        <p:blipFill>
          <a:blip r:embed="rId5"/>
          <a:stretch>
            <a:fillRect/>
          </a:stretch>
        </p:blipFill>
        <p:spPr>
          <a:xfrm>
            <a:off x="457200" y="3581400"/>
            <a:ext cx="5410200" cy="685800"/>
          </a:xfrm>
          <a:prstGeom prst="rect">
            <a:avLst/>
          </a:prstGeom>
        </p:spPr>
      </p:pic>
      <p:pic>
        <p:nvPicPr>
          <p:cNvPr id="8" name="Image 6" descr="preencoded.png"/>
          <p:cNvPicPr>
            <a:picLocks noChangeAspect="1"/>
          </p:cNvPicPr>
          <p:nvPr/>
        </p:nvPicPr>
        <p:blipFill>
          <a:blip r:embed="rId8"/>
          <a:stretch>
            <a:fillRect/>
          </a:stretch>
        </p:blipFill>
        <p:spPr>
          <a:xfrm>
            <a:off x="571500" y="3733800"/>
            <a:ext cx="371475" cy="419100"/>
          </a:xfrm>
          <a:prstGeom prst="rect">
            <a:avLst/>
          </a:prstGeom>
        </p:spPr>
      </p:pic>
      <p:pic>
        <p:nvPicPr>
          <p:cNvPr id="9" name="Image 7" descr="preencoded.png"/>
          <p:cNvPicPr>
            <a:picLocks noChangeAspect="1"/>
          </p:cNvPicPr>
          <p:nvPr/>
        </p:nvPicPr>
        <p:blipFill>
          <a:blip r:embed="rId9"/>
          <a:stretch>
            <a:fillRect/>
          </a:stretch>
        </p:blipFill>
        <p:spPr>
          <a:xfrm>
            <a:off x="647700" y="3810000"/>
            <a:ext cx="219075" cy="266700"/>
          </a:xfrm>
          <a:prstGeom prst="rect">
            <a:avLst/>
          </a:prstGeom>
        </p:spPr>
      </p:pic>
      <p:pic>
        <p:nvPicPr>
          <p:cNvPr id="10" name="Image 8" descr="preencoded.png"/>
          <p:cNvPicPr>
            <a:picLocks noChangeAspect="1"/>
          </p:cNvPicPr>
          <p:nvPr/>
        </p:nvPicPr>
        <p:blipFill>
          <a:blip r:embed="rId5"/>
          <a:stretch>
            <a:fillRect/>
          </a:stretch>
        </p:blipFill>
        <p:spPr>
          <a:xfrm>
            <a:off x="457200" y="4381500"/>
            <a:ext cx="5410200" cy="685800"/>
          </a:xfrm>
          <a:prstGeom prst="rect">
            <a:avLst/>
          </a:prstGeom>
        </p:spPr>
      </p:pic>
      <p:pic>
        <p:nvPicPr>
          <p:cNvPr id="11" name="Image 9" descr="preencoded.png"/>
          <p:cNvPicPr>
            <a:picLocks noChangeAspect="1"/>
          </p:cNvPicPr>
          <p:nvPr/>
        </p:nvPicPr>
        <p:blipFill>
          <a:blip r:embed="rId10"/>
          <a:stretch>
            <a:fillRect/>
          </a:stretch>
        </p:blipFill>
        <p:spPr>
          <a:xfrm>
            <a:off x="571500" y="4533900"/>
            <a:ext cx="285750" cy="419100"/>
          </a:xfrm>
          <a:prstGeom prst="rect">
            <a:avLst/>
          </a:prstGeom>
        </p:spPr>
      </p:pic>
      <p:pic>
        <p:nvPicPr>
          <p:cNvPr id="12" name="Image 10" descr="preencoded.png"/>
          <p:cNvPicPr>
            <a:picLocks noChangeAspect="1"/>
          </p:cNvPicPr>
          <p:nvPr/>
        </p:nvPicPr>
        <p:blipFill>
          <a:blip r:embed="rId11"/>
          <a:stretch>
            <a:fillRect/>
          </a:stretch>
        </p:blipFill>
        <p:spPr>
          <a:xfrm>
            <a:off x="647700" y="4610100"/>
            <a:ext cx="133350" cy="266700"/>
          </a:xfrm>
          <a:prstGeom prst="rect">
            <a:avLst/>
          </a:prstGeom>
        </p:spPr>
      </p:pic>
      <p:pic>
        <p:nvPicPr>
          <p:cNvPr id="13" name="Image 11" descr="preencoded.png"/>
          <p:cNvPicPr>
            <a:picLocks noChangeAspect="1"/>
          </p:cNvPicPr>
          <p:nvPr/>
        </p:nvPicPr>
        <p:blipFill>
          <a:blip r:embed="rId12"/>
          <a:stretch>
            <a:fillRect/>
          </a:stretch>
        </p:blipFill>
        <p:spPr>
          <a:xfrm>
            <a:off x="6324600" y="1447800"/>
            <a:ext cx="5410200" cy="685800"/>
          </a:xfrm>
          <a:prstGeom prst="rect">
            <a:avLst/>
          </a:prstGeom>
        </p:spPr>
      </p:pic>
      <p:pic>
        <p:nvPicPr>
          <p:cNvPr id="14" name="Image 12" descr="preencoded.png"/>
          <p:cNvPicPr>
            <a:picLocks noChangeAspect="1"/>
          </p:cNvPicPr>
          <p:nvPr/>
        </p:nvPicPr>
        <p:blipFill>
          <a:blip r:embed="rId13"/>
          <a:stretch>
            <a:fillRect/>
          </a:stretch>
        </p:blipFill>
        <p:spPr>
          <a:xfrm>
            <a:off x="6438900" y="1600200"/>
            <a:ext cx="323850" cy="419100"/>
          </a:xfrm>
          <a:prstGeom prst="rect">
            <a:avLst/>
          </a:prstGeom>
        </p:spPr>
      </p:pic>
      <p:pic>
        <p:nvPicPr>
          <p:cNvPr id="15" name="Image 13" descr="preencoded.png"/>
          <p:cNvPicPr>
            <a:picLocks noChangeAspect="1"/>
          </p:cNvPicPr>
          <p:nvPr/>
        </p:nvPicPr>
        <p:blipFill>
          <a:blip r:embed="rId14"/>
          <a:stretch>
            <a:fillRect/>
          </a:stretch>
        </p:blipFill>
        <p:spPr>
          <a:xfrm>
            <a:off x="6515100" y="1676400"/>
            <a:ext cx="171450" cy="266700"/>
          </a:xfrm>
          <a:prstGeom prst="rect">
            <a:avLst/>
          </a:prstGeom>
        </p:spPr>
      </p:pic>
      <p:pic>
        <p:nvPicPr>
          <p:cNvPr id="16" name="Image 14" descr="preencoded.png"/>
          <p:cNvPicPr>
            <a:picLocks noChangeAspect="1"/>
          </p:cNvPicPr>
          <p:nvPr/>
        </p:nvPicPr>
        <p:blipFill>
          <a:blip r:embed="rId12"/>
          <a:stretch>
            <a:fillRect/>
          </a:stretch>
        </p:blipFill>
        <p:spPr>
          <a:xfrm>
            <a:off x="6324600" y="2247900"/>
            <a:ext cx="5410200" cy="685800"/>
          </a:xfrm>
          <a:prstGeom prst="rect">
            <a:avLst/>
          </a:prstGeom>
        </p:spPr>
      </p:pic>
      <p:pic>
        <p:nvPicPr>
          <p:cNvPr id="17" name="Image 15" descr="preencoded.png"/>
          <p:cNvPicPr>
            <a:picLocks noChangeAspect="1"/>
          </p:cNvPicPr>
          <p:nvPr/>
        </p:nvPicPr>
        <p:blipFill>
          <a:blip r:embed="rId15"/>
          <a:stretch>
            <a:fillRect/>
          </a:stretch>
        </p:blipFill>
        <p:spPr>
          <a:xfrm>
            <a:off x="6438900" y="2400300"/>
            <a:ext cx="323850" cy="419100"/>
          </a:xfrm>
          <a:prstGeom prst="rect">
            <a:avLst/>
          </a:prstGeom>
        </p:spPr>
      </p:pic>
      <p:pic>
        <p:nvPicPr>
          <p:cNvPr id="18" name="Image 16" descr="preencoded.png"/>
          <p:cNvPicPr>
            <a:picLocks noChangeAspect="1"/>
          </p:cNvPicPr>
          <p:nvPr/>
        </p:nvPicPr>
        <p:blipFill>
          <a:blip r:embed="rId16"/>
          <a:stretch>
            <a:fillRect/>
          </a:stretch>
        </p:blipFill>
        <p:spPr>
          <a:xfrm>
            <a:off x="6515100" y="2476500"/>
            <a:ext cx="171450" cy="266700"/>
          </a:xfrm>
          <a:prstGeom prst="rect">
            <a:avLst/>
          </a:prstGeom>
        </p:spPr>
      </p:pic>
      <p:pic>
        <p:nvPicPr>
          <p:cNvPr id="19" name="Image 17" descr="https://picture-search.skywork.ai/aippt/image/sheet/faf3f153969f7f31e231e80c80c01a62.jpg"/>
          <p:cNvPicPr>
            <a:picLocks noChangeAspect="1"/>
          </p:cNvPicPr>
          <p:nvPr/>
        </p:nvPicPr>
        <p:blipFill>
          <a:blip r:embed="rId17"/>
          <a:stretch>
            <a:fillRect/>
          </a:stretch>
        </p:blipFill>
        <p:spPr>
          <a:xfrm>
            <a:off x="6324600" y="3314700"/>
            <a:ext cx="2628900" cy="1828800"/>
          </a:xfrm>
          <a:prstGeom prst="rect">
            <a:avLst/>
          </a:prstGeom>
        </p:spPr>
      </p:pic>
      <p:pic>
        <p:nvPicPr>
          <p:cNvPr id="20" name="Image 18" descr="https://picture-search.skywork.ai/aippt/image/sheet/4400478f84f11197aa6c5e15859f7a07.jpg"/>
          <p:cNvPicPr>
            <a:picLocks noChangeAspect="1"/>
          </p:cNvPicPr>
          <p:nvPr/>
        </p:nvPicPr>
        <p:blipFill>
          <a:blip r:embed="rId18"/>
          <a:stretch>
            <a:fillRect/>
          </a:stretch>
        </p:blipFill>
        <p:spPr>
          <a:xfrm>
            <a:off x="9105900" y="3505200"/>
            <a:ext cx="2628900" cy="1828800"/>
          </a:xfrm>
          <a:prstGeom prst="rect">
            <a:avLst/>
          </a:prstGeom>
        </p:spPr>
      </p:pic>
      <p:sp>
        <p:nvSpPr>
          <p:cNvPr id="21" name="Text 0"/>
          <p:cNvSpPr/>
          <p:nvPr/>
        </p:nvSpPr>
        <p:spPr>
          <a:xfrm>
            <a:off x="457200" y="457200"/>
            <a:ext cx="3406497"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Page Tendances</a:t>
            </a:r>
            <a:endParaRPr lang="en-US" sz="2426" dirty="0"/>
          </a:p>
        </p:txBody>
      </p:sp>
      <p:sp>
        <p:nvSpPr>
          <p:cNvPr id="22" name="Text 1"/>
          <p:cNvSpPr/>
          <p:nvPr/>
        </p:nvSpPr>
        <p:spPr>
          <a:xfrm>
            <a:off x="457200" y="1066800"/>
            <a:ext cx="59512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Rôle de la page</a:t>
            </a:r>
            <a:endParaRPr lang="en-US" sz="1646" dirty="0"/>
          </a:p>
        </p:txBody>
      </p:sp>
      <p:sp>
        <p:nvSpPr>
          <p:cNvPr id="23" name="Text 2"/>
          <p:cNvSpPr/>
          <p:nvPr/>
        </p:nvSpPr>
        <p:spPr>
          <a:xfrm>
            <a:off x="457200" y="1447800"/>
            <a:ext cx="5410200" cy="8001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Donne une vision macroscopique du marché de l'emploi, aide les utilisateurs à anticiper les évolutions et à orienter leur carrière.</a:t>
            </a:r>
            <a:endParaRPr lang="en-US" sz="1260" dirty="0"/>
          </a:p>
        </p:txBody>
      </p:sp>
      <p:sp>
        <p:nvSpPr>
          <p:cNvPr id="24" name="Text 3"/>
          <p:cNvSpPr/>
          <p:nvPr/>
        </p:nvSpPr>
        <p:spPr>
          <a:xfrm>
            <a:off x="457200" y="2400300"/>
            <a:ext cx="59512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Fonctionnalités</a:t>
            </a:r>
            <a:endParaRPr lang="en-US" sz="1646" dirty="0"/>
          </a:p>
        </p:txBody>
      </p:sp>
      <p:sp>
        <p:nvSpPr>
          <p:cNvPr id="25" name="Text 4"/>
          <p:cNvSpPr/>
          <p:nvPr/>
        </p:nvSpPr>
        <p:spPr>
          <a:xfrm>
            <a:off x="1009650" y="2895600"/>
            <a:ext cx="4743450" cy="457200"/>
          </a:xfrm>
          <a:prstGeom prst="rect">
            <a:avLst/>
          </a:prstGeom>
          <a:noFill/>
          <a:ln/>
        </p:spPr>
        <p:txBody>
          <a:bodyPr wrap="square" lIns="0" tIns="0" rIns="0" bIns="0" rtlCol="0" anchor="t"/>
          <a:lstStyle/>
          <a:p>
            <a:pPr marL="0" indent="0">
              <a:lnSpc>
                <a:spcPts val="1800"/>
              </a:lnSpc>
              <a:buNone/>
            </a:pPr>
            <a:r>
              <a:rPr lang="en-US" sz="1120" b="1" dirty="0">
                <a:solidFill>
                  <a:srgbClr val="50C878"/>
                </a:solidFill>
                <a:latin typeface="ui-sans-serif" pitchFamily="34" charset="0"/>
                <a:ea typeface="ui-sans-serif" pitchFamily="34" charset="-122"/>
                <a:cs typeface="ui-sans-serif" pitchFamily="34" charset="-120"/>
              </a:rPr>
              <a:t>Métiers les plus demandés</a:t>
            </a:r>
            <a:r>
              <a:rPr lang="en-US" sz="1120" dirty="0">
                <a:solidFill>
                  <a:srgbClr val="FFFFFF"/>
                </a:solidFill>
                <a:latin typeface="ui-sans-serif" pitchFamily="34" charset="0"/>
                <a:ea typeface="ui-sans-serif" pitchFamily="34" charset="-122"/>
                <a:cs typeface="ui-sans-serif" pitchFamily="34" charset="-120"/>
              </a:rPr>
              <a:t>- Affiche les postes les mieux rémunérés par le marché</a:t>
            </a:r>
            <a:endParaRPr lang="en-US" sz="1120" dirty="0"/>
          </a:p>
        </p:txBody>
      </p:sp>
      <p:sp>
        <p:nvSpPr>
          <p:cNvPr id="26" name="Text 5"/>
          <p:cNvSpPr/>
          <p:nvPr/>
        </p:nvSpPr>
        <p:spPr>
          <a:xfrm>
            <a:off x="1057275" y="3695700"/>
            <a:ext cx="4695825" cy="457200"/>
          </a:xfrm>
          <a:prstGeom prst="rect">
            <a:avLst/>
          </a:prstGeom>
          <a:noFill/>
          <a:ln/>
        </p:spPr>
        <p:txBody>
          <a:bodyPr wrap="square" lIns="0" tIns="0" rIns="0" bIns="0" rtlCol="0" anchor="t"/>
          <a:lstStyle/>
          <a:p>
            <a:pPr marL="0" indent="0">
              <a:lnSpc>
                <a:spcPts val="1800"/>
              </a:lnSpc>
              <a:buNone/>
            </a:pPr>
            <a:r>
              <a:rPr lang="en-US" sz="1120" b="1" dirty="0">
                <a:solidFill>
                  <a:srgbClr val="50C878"/>
                </a:solidFill>
                <a:latin typeface="ui-sans-serif" pitchFamily="34" charset="0"/>
                <a:ea typeface="ui-sans-serif" pitchFamily="34" charset="-122"/>
                <a:cs typeface="ui-sans-serif" pitchFamily="34" charset="-120"/>
              </a:rPr>
              <a:t>Compétences clés recherchées</a:t>
            </a:r>
            <a:r>
              <a:rPr lang="en-US" sz="1120" dirty="0">
                <a:solidFill>
                  <a:srgbClr val="FFFFFF"/>
                </a:solidFill>
                <a:latin typeface="ui-sans-serif" pitchFamily="34" charset="0"/>
                <a:ea typeface="ui-sans-serif" pitchFamily="34" charset="-122"/>
                <a:cs typeface="ui-sans-serif" pitchFamily="34" charset="-120"/>
              </a:rPr>
              <a:t>- Visualise les compétences les plus valorisées par les employeurs</a:t>
            </a:r>
            <a:endParaRPr lang="en-US" sz="1120" dirty="0"/>
          </a:p>
        </p:txBody>
      </p:sp>
      <p:sp>
        <p:nvSpPr>
          <p:cNvPr id="27" name="Text 6"/>
          <p:cNvSpPr/>
          <p:nvPr/>
        </p:nvSpPr>
        <p:spPr>
          <a:xfrm>
            <a:off x="971550" y="4495800"/>
            <a:ext cx="4781550" cy="457200"/>
          </a:xfrm>
          <a:prstGeom prst="rect">
            <a:avLst/>
          </a:prstGeom>
          <a:noFill/>
          <a:ln/>
        </p:spPr>
        <p:txBody>
          <a:bodyPr wrap="square" lIns="0" tIns="0" rIns="0" bIns="0" rtlCol="0" anchor="t"/>
          <a:lstStyle/>
          <a:p>
            <a:pPr marL="0" indent="0">
              <a:lnSpc>
                <a:spcPts val="1800"/>
              </a:lnSpc>
              <a:buNone/>
            </a:pPr>
            <a:r>
              <a:rPr lang="en-US" sz="1120" b="1" dirty="0">
                <a:solidFill>
                  <a:srgbClr val="50C878"/>
                </a:solidFill>
                <a:latin typeface="ui-sans-serif" pitchFamily="34" charset="0"/>
                <a:ea typeface="ui-sans-serif" pitchFamily="34" charset="-122"/>
                <a:cs typeface="ui-sans-serif" pitchFamily="34" charset="-120"/>
              </a:rPr>
              <a:t>Entreprises les plus actives</a:t>
            </a:r>
            <a:r>
              <a:rPr lang="en-US" sz="1120" dirty="0">
                <a:solidFill>
                  <a:srgbClr val="FFFFFF"/>
                </a:solidFill>
                <a:latin typeface="ui-sans-serif" pitchFamily="34" charset="0"/>
                <a:ea typeface="ui-sans-serif" pitchFamily="34" charset="-122"/>
                <a:cs typeface="ui-sans-serif" pitchFamily="34" charset="-120"/>
              </a:rPr>
              <a:t>- Liste des organisations les plus actives en recrutement</a:t>
            </a:r>
            <a:endParaRPr lang="en-US" sz="1120" dirty="0"/>
          </a:p>
        </p:txBody>
      </p:sp>
      <p:sp>
        <p:nvSpPr>
          <p:cNvPr id="28" name="Text 7"/>
          <p:cNvSpPr/>
          <p:nvPr/>
        </p:nvSpPr>
        <p:spPr>
          <a:xfrm>
            <a:off x="6324600" y="1066800"/>
            <a:ext cx="59512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Valeur ajoutée</a:t>
            </a:r>
            <a:endParaRPr lang="en-US" sz="1646" dirty="0"/>
          </a:p>
        </p:txBody>
      </p:sp>
      <p:sp>
        <p:nvSpPr>
          <p:cNvPr id="29" name="Text 8"/>
          <p:cNvSpPr/>
          <p:nvPr/>
        </p:nvSpPr>
        <p:spPr>
          <a:xfrm>
            <a:off x="6877050" y="1562100"/>
            <a:ext cx="4743450" cy="457200"/>
          </a:xfrm>
          <a:prstGeom prst="rect">
            <a:avLst/>
          </a:prstGeom>
          <a:noFill/>
          <a:ln/>
        </p:spPr>
        <p:txBody>
          <a:bodyPr wrap="square" lIns="0" tIns="0" rIns="0" bIns="0" rtlCol="0" anchor="t"/>
          <a:lstStyle/>
          <a:p>
            <a:pPr marL="0" indent="0">
              <a:lnSpc>
                <a:spcPts val="1800"/>
              </a:lnSpc>
              <a:buNone/>
            </a:pPr>
            <a:r>
              <a:rPr lang="en-US" sz="1120" b="1" dirty="0">
                <a:solidFill>
                  <a:srgbClr val="FFA500"/>
                </a:solidFill>
                <a:latin typeface="ui-sans-serif" pitchFamily="34" charset="0"/>
                <a:ea typeface="ui-sans-serif" pitchFamily="34" charset="-122"/>
                <a:cs typeface="ui-sans-serif" pitchFamily="34" charset="-120"/>
              </a:rPr>
              <a:t>Étudiants &amp; jeunes diplômés</a:t>
            </a:r>
            <a:r>
              <a:rPr lang="en-US" sz="1120" dirty="0">
                <a:solidFill>
                  <a:srgbClr val="FFFFFF"/>
                </a:solidFill>
                <a:latin typeface="ui-sans-serif" pitchFamily="34" charset="0"/>
                <a:ea typeface="ui-sans-serif" pitchFamily="34" charset="-122"/>
                <a:cs typeface="ui-sans-serif" pitchFamily="34" charset="-120"/>
              </a:rPr>
              <a:t>- Comprendre sur quelles compétences miser pour augmenter leurs chances d'emploi</a:t>
            </a:r>
            <a:endParaRPr lang="en-US" sz="1120" dirty="0"/>
          </a:p>
        </p:txBody>
      </p:sp>
      <p:sp>
        <p:nvSpPr>
          <p:cNvPr id="30" name="Text 9"/>
          <p:cNvSpPr/>
          <p:nvPr/>
        </p:nvSpPr>
        <p:spPr>
          <a:xfrm>
            <a:off x="6877050" y="2362200"/>
            <a:ext cx="4743450" cy="457200"/>
          </a:xfrm>
          <a:prstGeom prst="rect">
            <a:avLst/>
          </a:prstGeom>
          <a:noFill/>
          <a:ln/>
        </p:spPr>
        <p:txBody>
          <a:bodyPr wrap="square" lIns="0" tIns="0" rIns="0" bIns="0" rtlCol="0" anchor="t"/>
          <a:lstStyle/>
          <a:p>
            <a:pPr marL="0" indent="0">
              <a:lnSpc>
                <a:spcPts val="1800"/>
              </a:lnSpc>
              <a:buNone/>
            </a:pPr>
            <a:r>
              <a:rPr lang="en-US" sz="1120" b="1" dirty="0">
                <a:solidFill>
                  <a:srgbClr val="FFA500"/>
                </a:solidFill>
                <a:latin typeface="ui-sans-serif" pitchFamily="34" charset="0"/>
                <a:ea typeface="ui-sans-serif" pitchFamily="34" charset="-122"/>
                <a:cs typeface="ui-sans-serif" pitchFamily="34" charset="-120"/>
              </a:rPr>
              <a:t>Orientation stratégique</a:t>
            </a:r>
            <a:r>
              <a:rPr lang="en-US" sz="1120" dirty="0">
                <a:solidFill>
                  <a:srgbClr val="FFFFFF"/>
                </a:solidFill>
                <a:latin typeface="ui-sans-serif" pitchFamily="34" charset="0"/>
                <a:ea typeface="ui-sans-serif" pitchFamily="34" charset="-122"/>
                <a:cs typeface="ui-sans-serif" pitchFamily="34" charset="-120"/>
              </a:rPr>
              <a:t>- Adopter une orientation professionnelle éclairée basée sur les tendances du marché</a:t>
            </a:r>
            <a:endParaRPr lang="en-US" sz="1120" dirty="0"/>
          </a:p>
        </p:txBody>
      </p:sp>
      <p:sp>
        <p:nvSpPr>
          <p:cNvPr id="31" name="Text 10"/>
          <p:cNvSpPr/>
          <p:nvPr/>
        </p:nvSpPr>
        <p:spPr>
          <a:xfrm>
            <a:off x="6193155" y="3086100"/>
            <a:ext cx="289179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Données du marché (525 offres)</a:t>
            </a:r>
            <a:endParaRPr lang="en-US" sz="980" dirty="0"/>
          </a:p>
        </p:txBody>
      </p:sp>
      <p:sp>
        <p:nvSpPr>
          <p:cNvPr id="32" name="Text 11"/>
          <p:cNvSpPr/>
          <p:nvPr/>
        </p:nvSpPr>
        <p:spPr>
          <a:xfrm>
            <a:off x="6324600" y="5181600"/>
            <a:ext cx="2628900" cy="3048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D1D5DB"/>
                </a:solidFill>
                <a:latin typeface="ui-sans-serif" pitchFamily="34" charset="0"/>
                <a:ea typeface="ui-sans-serif" pitchFamily="34" charset="-122"/>
                <a:cs typeface="ui-sans-serif" pitchFamily="34" charset="-120"/>
              </a:rPr>
              <a:t>5 entreprises actives, ratio 8.9 offres par entreprise</a:t>
            </a:r>
            <a:endParaRPr lang="en-US" sz="840" dirty="0"/>
          </a:p>
        </p:txBody>
      </p:sp>
      <p:sp>
        <p:nvSpPr>
          <p:cNvPr id="33" name="Text 12"/>
          <p:cNvSpPr/>
          <p:nvPr/>
        </p:nvSpPr>
        <p:spPr>
          <a:xfrm>
            <a:off x="9105900" y="3086100"/>
            <a:ext cx="2628900"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Compétences pour "Responsable Commerciale"</a:t>
            </a:r>
            <a:endParaRPr lang="en-US" sz="980" dirty="0"/>
          </a:p>
        </p:txBody>
      </p:sp>
      <p:sp>
        <p:nvSpPr>
          <p:cNvPr id="34" name="Text 13"/>
          <p:cNvSpPr/>
          <p:nvPr/>
        </p:nvSpPr>
        <p:spPr>
          <a:xfrm>
            <a:off x="9105900" y="5372100"/>
            <a:ext cx="2628900" cy="3048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D1D5DB"/>
                </a:solidFill>
                <a:latin typeface="ui-sans-serif" pitchFamily="34" charset="0"/>
                <a:ea typeface="ui-sans-serif" pitchFamily="34" charset="-122"/>
                <a:cs typeface="ui-sans-serif" pitchFamily="34" charset="-120"/>
              </a:rPr>
              <a:t>Excel (26) &gt; SQL (16) &gt; Python (14) &gt; Management (6)</a:t>
            </a:r>
            <a:endParaRPr lang="en-US" sz="8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009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7200900"/>
          </a:xfrm>
          <a:prstGeom prst="rect">
            <a:avLst/>
          </a:prstGeom>
        </p:spPr>
      </p:pic>
      <p:pic>
        <p:nvPicPr>
          <p:cNvPr id="4" name="Image 2" descr="preencoded.png"/>
          <p:cNvPicPr>
            <a:picLocks noChangeAspect="1"/>
          </p:cNvPicPr>
          <p:nvPr/>
        </p:nvPicPr>
        <p:blipFill>
          <a:blip r:embed="rId5"/>
          <a:stretch>
            <a:fillRect/>
          </a:stretch>
        </p:blipFill>
        <p:spPr>
          <a:xfrm>
            <a:off x="609600" y="1743075"/>
            <a:ext cx="5181600" cy="4400550"/>
          </a:xfrm>
          <a:prstGeom prst="rect">
            <a:avLst/>
          </a:prstGeom>
        </p:spPr>
      </p:pic>
      <p:pic>
        <p:nvPicPr>
          <p:cNvPr id="5" name="Image 3" descr="preencoded.png"/>
          <p:cNvPicPr>
            <a:picLocks noChangeAspect="1"/>
          </p:cNvPicPr>
          <p:nvPr/>
        </p:nvPicPr>
        <p:blipFill>
          <a:blip r:embed="rId6"/>
          <a:stretch>
            <a:fillRect/>
          </a:stretch>
        </p:blipFill>
        <p:spPr>
          <a:xfrm>
            <a:off x="838200" y="1971675"/>
            <a:ext cx="428625" cy="533400"/>
          </a:xfrm>
          <a:prstGeom prst="rect">
            <a:avLst/>
          </a:prstGeom>
        </p:spPr>
      </p:pic>
      <p:pic>
        <p:nvPicPr>
          <p:cNvPr id="6" name="Image 4" descr="preencoded.png"/>
          <p:cNvPicPr>
            <a:picLocks noChangeAspect="1"/>
          </p:cNvPicPr>
          <p:nvPr/>
        </p:nvPicPr>
        <p:blipFill>
          <a:blip r:embed="rId7"/>
          <a:stretch>
            <a:fillRect/>
          </a:stretch>
        </p:blipFill>
        <p:spPr>
          <a:xfrm>
            <a:off x="952500" y="2085975"/>
            <a:ext cx="200025" cy="304800"/>
          </a:xfrm>
          <a:prstGeom prst="rect">
            <a:avLst/>
          </a:prstGeom>
        </p:spPr>
      </p:pic>
      <p:pic>
        <p:nvPicPr>
          <p:cNvPr id="7" name="Image 5" descr="preencoded.png"/>
          <p:cNvPicPr>
            <a:picLocks noChangeAspect="1"/>
          </p:cNvPicPr>
          <p:nvPr/>
        </p:nvPicPr>
        <p:blipFill>
          <a:blip r:embed="rId8"/>
          <a:stretch>
            <a:fillRect/>
          </a:stretch>
        </p:blipFill>
        <p:spPr>
          <a:xfrm>
            <a:off x="838200" y="5019675"/>
            <a:ext cx="4724400" cy="95250"/>
          </a:xfrm>
          <a:prstGeom prst="rect">
            <a:avLst/>
          </a:prstGeom>
        </p:spPr>
      </p:pic>
      <p:pic>
        <p:nvPicPr>
          <p:cNvPr id="8" name="Image 6" descr="preencoded.png"/>
          <p:cNvPicPr>
            <a:picLocks noChangeAspect="1"/>
          </p:cNvPicPr>
          <p:nvPr/>
        </p:nvPicPr>
        <p:blipFill>
          <a:blip r:embed="rId9"/>
          <a:stretch>
            <a:fillRect/>
          </a:stretch>
        </p:blipFill>
        <p:spPr>
          <a:xfrm>
            <a:off x="838200" y="5019675"/>
            <a:ext cx="3543300" cy="95250"/>
          </a:xfrm>
          <a:prstGeom prst="rect">
            <a:avLst/>
          </a:prstGeom>
        </p:spPr>
      </p:pic>
      <p:pic>
        <p:nvPicPr>
          <p:cNvPr id="9" name="Image 7" descr="preencoded.png"/>
          <p:cNvPicPr>
            <a:picLocks noChangeAspect="1"/>
          </p:cNvPicPr>
          <p:nvPr/>
        </p:nvPicPr>
        <p:blipFill>
          <a:blip r:embed="rId10"/>
          <a:stretch>
            <a:fillRect/>
          </a:stretch>
        </p:blipFill>
        <p:spPr>
          <a:xfrm>
            <a:off x="4046190" y="5534025"/>
            <a:ext cx="1516410" cy="381000"/>
          </a:xfrm>
          <a:prstGeom prst="rect">
            <a:avLst/>
          </a:prstGeom>
        </p:spPr>
      </p:pic>
      <p:pic>
        <p:nvPicPr>
          <p:cNvPr id="10" name="Image 8" descr="preencoded.png"/>
          <p:cNvPicPr>
            <a:picLocks noChangeAspect="1"/>
          </p:cNvPicPr>
          <p:nvPr/>
        </p:nvPicPr>
        <p:blipFill>
          <a:blip r:embed="rId11"/>
          <a:stretch>
            <a:fillRect/>
          </a:stretch>
        </p:blipFill>
        <p:spPr>
          <a:xfrm>
            <a:off x="4198590" y="5638800"/>
            <a:ext cx="152400" cy="152400"/>
          </a:xfrm>
          <a:prstGeom prst="rect">
            <a:avLst/>
          </a:prstGeom>
        </p:spPr>
      </p:pic>
      <p:pic>
        <p:nvPicPr>
          <p:cNvPr id="11" name="Image 9" descr="preencoded.png"/>
          <p:cNvPicPr>
            <a:picLocks noChangeAspect="1"/>
          </p:cNvPicPr>
          <p:nvPr/>
        </p:nvPicPr>
        <p:blipFill>
          <a:blip r:embed="rId12"/>
          <a:stretch>
            <a:fillRect/>
          </a:stretch>
        </p:blipFill>
        <p:spPr>
          <a:xfrm>
            <a:off x="6400800" y="1333500"/>
            <a:ext cx="190500" cy="190500"/>
          </a:xfrm>
          <a:prstGeom prst="rect">
            <a:avLst/>
          </a:prstGeom>
        </p:spPr>
      </p:pic>
      <p:pic>
        <p:nvPicPr>
          <p:cNvPr id="12" name="Image 10" descr="preencoded.png"/>
          <p:cNvPicPr>
            <a:picLocks noChangeAspect="1"/>
          </p:cNvPicPr>
          <p:nvPr/>
        </p:nvPicPr>
        <p:blipFill>
          <a:blip r:embed="rId13"/>
          <a:stretch>
            <a:fillRect/>
          </a:stretch>
        </p:blipFill>
        <p:spPr>
          <a:xfrm>
            <a:off x="6400800" y="2400300"/>
            <a:ext cx="238125" cy="190500"/>
          </a:xfrm>
          <a:prstGeom prst="rect">
            <a:avLst/>
          </a:prstGeom>
        </p:spPr>
      </p:pic>
      <p:pic>
        <p:nvPicPr>
          <p:cNvPr id="13" name="Image 11" descr="preencoded.png"/>
          <p:cNvPicPr>
            <a:picLocks noChangeAspect="1"/>
          </p:cNvPicPr>
          <p:nvPr/>
        </p:nvPicPr>
        <p:blipFill>
          <a:blip r:embed="rId14"/>
          <a:stretch>
            <a:fillRect/>
          </a:stretch>
        </p:blipFill>
        <p:spPr>
          <a:xfrm>
            <a:off x="6400800" y="2705100"/>
            <a:ext cx="5181600" cy="685800"/>
          </a:xfrm>
          <a:prstGeom prst="rect">
            <a:avLst/>
          </a:prstGeom>
        </p:spPr>
      </p:pic>
      <p:pic>
        <p:nvPicPr>
          <p:cNvPr id="14" name="Image 12" descr="preencoded.png"/>
          <p:cNvPicPr>
            <a:picLocks noChangeAspect="1"/>
          </p:cNvPicPr>
          <p:nvPr/>
        </p:nvPicPr>
        <p:blipFill>
          <a:blip r:embed="rId15"/>
          <a:stretch>
            <a:fillRect/>
          </a:stretch>
        </p:blipFill>
        <p:spPr>
          <a:xfrm>
            <a:off x="6515100" y="2971800"/>
            <a:ext cx="152400" cy="152400"/>
          </a:xfrm>
          <a:prstGeom prst="rect">
            <a:avLst/>
          </a:prstGeom>
        </p:spPr>
      </p:pic>
      <p:pic>
        <p:nvPicPr>
          <p:cNvPr id="15" name="Image 13" descr="preencoded.png"/>
          <p:cNvPicPr>
            <a:picLocks noChangeAspect="1"/>
          </p:cNvPicPr>
          <p:nvPr/>
        </p:nvPicPr>
        <p:blipFill>
          <a:blip r:embed="rId16"/>
          <a:stretch>
            <a:fillRect/>
          </a:stretch>
        </p:blipFill>
        <p:spPr>
          <a:xfrm>
            <a:off x="6400800" y="3505200"/>
            <a:ext cx="5181600" cy="457200"/>
          </a:xfrm>
          <a:prstGeom prst="rect">
            <a:avLst/>
          </a:prstGeom>
        </p:spPr>
      </p:pic>
      <p:pic>
        <p:nvPicPr>
          <p:cNvPr id="16" name="Image 14" descr="preencoded.png"/>
          <p:cNvPicPr>
            <a:picLocks noChangeAspect="1"/>
          </p:cNvPicPr>
          <p:nvPr/>
        </p:nvPicPr>
        <p:blipFill>
          <a:blip r:embed="rId17"/>
          <a:stretch>
            <a:fillRect/>
          </a:stretch>
        </p:blipFill>
        <p:spPr>
          <a:xfrm>
            <a:off x="6515100" y="3657600"/>
            <a:ext cx="152400" cy="152400"/>
          </a:xfrm>
          <a:prstGeom prst="rect">
            <a:avLst/>
          </a:prstGeom>
        </p:spPr>
      </p:pic>
      <p:pic>
        <p:nvPicPr>
          <p:cNvPr id="17" name="Image 15" descr="preencoded.png"/>
          <p:cNvPicPr>
            <a:picLocks noChangeAspect="1"/>
          </p:cNvPicPr>
          <p:nvPr/>
        </p:nvPicPr>
        <p:blipFill>
          <a:blip r:embed="rId14"/>
          <a:stretch>
            <a:fillRect/>
          </a:stretch>
        </p:blipFill>
        <p:spPr>
          <a:xfrm>
            <a:off x="6400800" y="4076700"/>
            <a:ext cx="5181600" cy="685800"/>
          </a:xfrm>
          <a:prstGeom prst="rect">
            <a:avLst/>
          </a:prstGeom>
        </p:spPr>
      </p:pic>
      <p:pic>
        <p:nvPicPr>
          <p:cNvPr id="18" name="Image 16" descr="preencoded.png"/>
          <p:cNvPicPr>
            <a:picLocks noChangeAspect="1"/>
          </p:cNvPicPr>
          <p:nvPr/>
        </p:nvPicPr>
        <p:blipFill>
          <a:blip r:embed="rId18"/>
          <a:stretch>
            <a:fillRect/>
          </a:stretch>
        </p:blipFill>
        <p:spPr>
          <a:xfrm>
            <a:off x="6515100" y="4343400"/>
            <a:ext cx="123825" cy="152400"/>
          </a:xfrm>
          <a:prstGeom prst="rect">
            <a:avLst/>
          </a:prstGeom>
        </p:spPr>
      </p:pic>
      <p:pic>
        <p:nvPicPr>
          <p:cNvPr id="19" name="Image 17" descr="preencoded.png"/>
          <p:cNvPicPr>
            <a:picLocks noChangeAspect="1"/>
          </p:cNvPicPr>
          <p:nvPr/>
        </p:nvPicPr>
        <p:blipFill>
          <a:blip r:embed="rId19"/>
          <a:stretch>
            <a:fillRect/>
          </a:stretch>
        </p:blipFill>
        <p:spPr>
          <a:xfrm>
            <a:off x="6400800" y="4953000"/>
            <a:ext cx="5181600" cy="1638300"/>
          </a:xfrm>
          <a:prstGeom prst="rect">
            <a:avLst/>
          </a:prstGeom>
        </p:spPr>
      </p:pic>
      <p:pic>
        <p:nvPicPr>
          <p:cNvPr id="20" name="Image 18" descr="preencoded.png"/>
          <p:cNvPicPr>
            <a:picLocks noChangeAspect="1"/>
          </p:cNvPicPr>
          <p:nvPr/>
        </p:nvPicPr>
        <p:blipFill>
          <a:blip r:embed="rId20"/>
          <a:stretch>
            <a:fillRect/>
          </a:stretch>
        </p:blipFill>
        <p:spPr>
          <a:xfrm>
            <a:off x="6553200" y="5143500"/>
            <a:ext cx="219075" cy="190500"/>
          </a:xfrm>
          <a:prstGeom prst="rect">
            <a:avLst/>
          </a:prstGeom>
        </p:spPr>
      </p:pic>
      <p:pic>
        <p:nvPicPr>
          <p:cNvPr id="21" name="Image 19" descr="preencoded.png"/>
          <p:cNvPicPr>
            <a:picLocks noChangeAspect="1"/>
          </p:cNvPicPr>
          <p:nvPr/>
        </p:nvPicPr>
        <p:blipFill>
          <a:blip r:embed="rId21"/>
          <a:stretch>
            <a:fillRect/>
          </a:stretch>
        </p:blipFill>
        <p:spPr>
          <a:xfrm>
            <a:off x="6553200" y="5486400"/>
            <a:ext cx="152400" cy="152400"/>
          </a:xfrm>
          <a:prstGeom prst="rect">
            <a:avLst/>
          </a:prstGeom>
        </p:spPr>
      </p:pic>
      <p:sp>
        <p:nvSpPr>
          <p:cNvPr id="23" name="Text 0"/>
          <p:cNvSpPr/>
          <p:nvPr/>
        </p:nvSpPr>
        <p:spPr>
          <a:xfrm>
            <a:off x="609600" y="609600"/>
            <a:ext cx="4683934"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Page Profil Utilisateur</a:t>
            </a:r>
            <a:endParaRPr lang="en-US" sz="2426" dirty="0"/>
          </a:p>
        </p:txBody>
      </p:sp>
      <p:sp>
        <p:nvSpPr>
          <p:cNvPr id="24" name="Text 1"/>
          <p:cNvSpPr/>
          <p:nvPr/>
        </p:nvSpPr>
        <p:spPr>
          <a:xfrm>
            <a:off x="1419225" y="2009775"/>
            <a:ext cx="237086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Mahdi Makhloufi</a:t>
            </a:r>
            <a:endParaRPr lang="en-US" sz="1380" dirty="0"/>
          </a:p>
        </p:txBody>
      </p:sp>
      <p:sp>
        <p:nvSpPr>
          <p:cNvPr id="25" name="Text 2"/>
          <p:cNvSpPr/>
          <p:nvPr/>
        </p:nvSpPr>
        <p:spPr>
          <a:xfrm>
            <a:off x="1419225" y="2276475"/>
            <a:ext cx="2370862"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makhloufi.mahdi@example.com</a:t>
            </a:r>
            <a:endParaRPr lang="en-US" sz="980" dirty="0"/>
          </a:p>
        </p:txBody>
      </p:sp>
      <p:sp>
        <p:nvSpPr>
          <p:cNvPr id="26" name="Text 3"/>
          <p:cNvSpPr/>
          <p:nvPr/>
        </p:nvSpPr>
        <p:spPr>
          <a:xfrm>
            <a:off x="838200" y="2657475"/>
            <a:ext cx="5196840"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Spécialité</a:t>
            </a:r>
            <a:endParaRPr lang="en-US" sz="1260" dirty="0"/>
          </a:p>
        </p:txBody>
      </p:sp>
      <p:sp>
        <p:nvSpPr>
          <p:cNvPr id="27" name="Text 4"/>
          <p:cNvSpPr/>
          <p:nvPr/>
        </p:nvSpPr>
        <p:spPr>
          <a:xfrm>
            <a:off x="838200" y="3000375"/>
            <a:ext cx="519684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Développeur Full Stack PHP</a:t>
            </a:r>
            <a:endParaRPr lang="en-US" sz="1120" dirty="0"/>
          </a:p>
        </p:txBody>
      </p:sp>
      <p:sp>
        <p:nvSpPr>
          <p:cNvPr id="28" name="Text 5"/>
          <p:cNvSpPr/>
          <p:nvPr/>
        </p:nvSpPr>
        <p:spPr>
          <a:xfrm>
            <a:off x="838200" y="3381375"/>
            <a:ext cx="5196840"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Compétences</a:t>
            </a:r>
            <a:endParaRPr lang="en-US" sz="1260" dirty="0"/>
          </a:p>
        </p:txBody>
      </p:sp>
      <p:sp>
        <p:nvSpPr>
          <p:cNvPr id="29" name="Text 6"/>
          <p:cNvSpPr/>
          <p:nvPr/>
        </p:nvSpPr>
        <p:spPr>
          <a:xfrm>
            <a:off x="1000125" y="3762375"/>
            <a:ext cx="600655" cy="32385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highlight>
                  <a:srgbClr val="50C878"/>
                </a:highlight>
                <a:latin typeface="ui-sans-serif" pitchFamily="34" charset="0"/>
                <a:ea typeface="ui-sans-serif" pitchFamily="34" charset="-122"/>
                <a:cs typeface="ui-sans-serif" pitchFamily="34" charset="-120"/>
              </a:rPr>
              <a:t>PHP</a:t>
            </a:r>
            <a:endParaRPr lang="en-US" sz="1120" dirty="0"/>
          </a:p>
        </p:txBody>
      </p:sp>
      <p:sp>
        <p:nvSpPr>
          <p:cNvPr id="30" name="Text 7"/>
          <p:cNvSpPr/>
          <p:nvPr/>
        </p:nvSpPr>
        <p:spPr>
          <a:xfrm>
            <a:off x="1670893" y="3762375"/>
            <a:ext cx="848023" cy="32385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highlight>
                  <a:srgbClr val="50C878"/>
                </a:highlight>
                <a:latin typeface="ui-sans-serif" pitchFamily="34" charset="0"/>
                <a:ea typeface="ui-sans-serif" pitchFamily="34" charset="-122"/>
                <a:cs typeface="ui-sans-serif" pitchFamily="34" charset="-120"/>
              </a:rPr>
              <a:t>MySQL</a:t>
            </a:r>
            <a:endParaRPr lang="en-US" sz="1120" dirty="0"/>
          </a:p>
        </p:txBody>
      </p:sp>
      <p:sp>
        <p:nvSpPr>
          <p:cNvPr id="31" name="Text 8"/>
          <p:cNvSpPr/>
          <p:nvPr/>
        </p:nvSpPr>
        <p:spPr>
          <a:xfrm>
            <a:off x="2566541" y="3762375"/>
            <a:ext cx="1112743" cy="32385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highlight>
                  <a:srgbClr val="50C878"/>
                </a:highlight>
                <a:latin typeface="ui-sans-serif" pitchFamily="34" charset="0"/>
                <a:ea typeface="ui-sans-serif" pitchFamily="34" charset="-122"/>
                <a:cs typeface="ui-sans-serif" pitchFamily="34" charset="-120"/>
              </a:rPr>
              <a:t>JavaScript</a:t>
            </a:r>
            <a:endParaRPr lang="en-US" sz="1120" dirty="0"/>
          </a:p>
        </p:txBody>
      </p:sp>
      <p:sp>
        <p:nvSpPr>
          <p:cNvPr id="32" name="Text 9"/>
          <p:cNvSpPr/>
          <p:nvPr/>
        </p:nvSpPr>
        <p:spPr>
          <a:xfrm>
            <a:off x="3702844" y="3762375"/>
            <a:ext cx="1125349" cy="32385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highlight>
                  <a:srgbClr val="50C878"/>
                </a:highlight>
                <a:latin typeface="ui-sans-serif" pitchFamily="34" charset="0"/>
                <a:ea typeface="ui-sans-serif" pitchFamily="34" charset="-122"/>
                <a:cs typeface="ui-sans-serif" pitchFamily="34" charset="-120"/>
              </a:rPr>
              <a:t>HTML/CSS</a:t>
            </a:r>
            <a:endParaRPr lang="en-US" sz="1120" dirty="0"/>
          </a:p>
        </p:txBody>
      </p:sp>
      <p:sp>
        <p:nvSpPr>
          <p:cNvPr id="33" name="Text 10"/>
          <p:cNvSpPr/>
          <p:nvPr/>
        </p:nvSpPr>
        <p:spPr>
          <a:xfrm>
            <a:off x="1000125" y="4162425"/>
            <a:ext cx="1089496" cy="32385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highlight>
                  <a:srgbClr val="50C878"/>
                </a:highlight>
                <a:latin typeface="ui-sans-serif" pitchFamily="34" charset="0"/>
                <a:ea typeface="ui-sans-serif" pitchFamily="34" charset="-122"/>
                <a:cs typeface="ui-sans-serif" pitchFamily="34" charset="-120"/>
              </a:rPr>
              <a:t>Bootstrap</a:t>
            </a:r>
            <a:endParaRPr lang="en-US" sz="1120" dirty="0"/>
          </a:p>
        </p:txBody>
      </p:sp>
      <p:sp>
        <p:nvSpPr>
          <p:cNvPr id="34" name="Text 11"/>
          <p:cNvSpPr/>
          <p:nvPr/>
        </p:nvSpPr>
        <p:spPr>
          <a:xfrm>
            <a:off x="838200" y="4676775"/>
            <a:ext cx="5196840"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Score de matching global</a:t>
            </a:r>
            <a:endParaRPr lang="en-US" sz="1260" dirty="0"/>
          </a:p>
        </p:txBody>
      </p:sp>
      <p:sp>
        <p:nvSpPr>
          <p:cNvPr id="35" name="Text 12"/>
          <p:cNvSpPr/>
          <p:nvPr/>
        </p:nvSpPr>
        <p:spPr>
          <a:xfrm>
            <a:off x="838200" y="5153025"/>
            <a:ext cx="5196840" cy="228600"/>
          </a:xfrm>
          <a:prstGeom prst="rect">
            <a:avLst/>
          </a:prstGeom>
          <a:noFill/>
          <a:ln/>
        </p:spPr>
        <p:txBody>
          <a:bodyPr wrap="square" lIns="0" tIns="0" rIns="0" bIns="0" rtlCol="0" anchor="t">
            <a:spAutoFit/>
          </a:bodyPr>
          <a:lstStyle/>
          <a:p>
            <a:pPr marL="0" indent="0" algn="r">
              <a:lnSpc>
                <a:spcPts val="1800"/>
              </a:lnSpc>
              <a:buNone/>
            </a:pPr>
            <a:r>
              <a:rPr lang="en-US" sz="1120" dirty="0">
                <a:solidFill>
                  <a:srgbClr val="FFFFFF"/>
                </a:solidFill>
                <a:latin typeface="ui-sans-serif" pitchFamily="34" charset="0"/>
                <a:ea typeface="ui-sans-serif" pitchFamily="34" charset="-122"/>
                <a:cs typeface="ui-sans-serif" pitchFamily="34" charset="-120"/>
              </a:rPr>
              <a:t>75%</a:t>
            </a:r>
            <a:endParaRPr lang="en-US" sz="1120" dirty="0"/>
          </a:p>
        </p:txBody>
      </p:sp>
      <p:sp>
        <p:nvSpPr>
          <p:cNvPr id="36" name="Text 13"/>
          <p:cNvSpPr/>
          <p:nvPr/>
        </p:nvSpPr>
        <p:spPr>
          <a:xfrm>
            <a:off x="4378040" y="5629275"/>
            <a:ext cx="1081311" cy="180975"/>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Mettre à jour</a:t>
            </a:r>
            <a:endParaRPr lang="en-US" sz="1120" dirty="0"/>
          </a:p>
        </p:txBody>
      </p:sp>
      <p:sp>
        <p:nvSpPr>
          <p:cNvPr id="37" name="Text 14"/>
          <p:cNvSpPr/>
          <p:nvPr/>
        </p:nvSpPr>
        <p:spPr>
          <a:xfrm>
            <a:off x="6667500" y="1295400"/>
            <a:ext cx="56997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Rôle</a:t>
            </a:r>
            <a:endParaRPr lang="en-US" sz="1380" dirty="0"/>
          </a:p>
        </p:txBody>
      </p:sp>
      <p:sp>
        <p:nvSpPr>
          <p:cNvPr id="38" name="Text 15"/>
          <p:cNvSpPr/>
          <p:nvPr/>
        </p:nvSpPr>
        <p:spPr>
          <a:xfrm>
            <a:off x="6400800" y="1638300"/>
            <a:ext cx="51816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Espace personnel où l'utilisateur peut gérer et visualiser son attractivité sur le marché de l'emploi</a:t>
            </a:r>
            <a:endParaRPr lang="en-US" sz="1260" dirty="0"/>
          </a:p>
        </p:txBody>
      </p:sp>
      <p:sp>
        <p:nvSpPr>
          <p:cNvPr id="39" name="Text 16"/>
          <p:cNvSpPr/>
          <p:nvPr/>
        </p:nvSpPr>
        <p:spPr>
          <a:xfrm>
            <a:off x="6715125" y="2362200"/>
            <a:ext cx="56997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Fonctionnalités</a:t>
            </a:r>
            <a:endParaRPr lang="en-US" sz="1380" dirty="0"/>
          </a:p>
        </p:txBody>
      </p:sp>
      <p:sp>
        <p:nvSpPr>
          <p:cNvPr id="40" name="Text 17"/>
          <p:cNvSpPr/>
          <p:nvPr/>
        </p:nvSpPr>
        <p:spPr>
          <a:xfrm>
            <a:off x="6781800" y="2819400"/>
            <a:ext cx="46863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Affichage des informations personnelles (Nom, Email, Spécialité)</a:t>
            </a:r>
            <a:endParaRPr lang="en-US" sz="1120" dirty="0"/>
          </a:p>
        </p:txBody>
      </p:sp>
      <p:sp>
        <p:nvSpPr>
          <p:cNvPr id="41" name="Text 18"/>
          <p:cNvSpPr/>
          <p:nvPr/>
        </p:nvSpPr>
        <p:spPr>
          <a:xfrm>
            <a:off x="6781800" y="3619500"/>
            <a:ext cx="477332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Visualisation des compétences déclarées par l'utilisateur</a:t>
            </a:r>
            <a:endParaRPr lang="en-US" sz="1120" dirty="0"/>
          </a:p>
        </p:txBody>
      </p:sp>
      <p:sp>
        <p:nvSpPr>
          <p:cNvPr id="42" name="Text 19"/>
          <p:cNvSpPr/>
          <p:nvPr/>
        </p:nvSpPr>
        <p:spPr>
          <a:xfrm>
            <a:off x="6753225" y="4191000"/>
            <a:ext cx="4714875"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Score de matching global (barre de progression ou pourcentage)</a:t>
            </a:r>
            <a:endParaRPr lang="en-US" sz="1120" dirty="0"/>
          </a:p>
        </p:txBody>
      </p:sp>
      <p:sp>
        <p:nvSpPr>
          <p:cNvPr id="43" name="Text 20"/>
          <p:cNvSpPr/>
          <p:nvPr/>
        </p:nvSpPr>
        <p:spPr>
          <a:xfrm>
            <a:off x="6848475" y="5105400"/>
            <a:ext cx="53644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Valeur ajoutée</a:t>
            </a:r>
            <a:endParaRPr lang="en-US" sz="1380" dirty="0"/>
          </a:p>
        </p:txBody>
      </p:sp>
      <p:sp>
        <p:nvSpPr>
          <p:cNvPr id="44" name="Text 21"/>
          <p:cNvSpPr/>
          <p:nvPr/>
        </p:nvSpPr>
        <p:spPr>
          <a:xfrm>
            <a:off x="6781800" y="5448300"/>
            <a:ext cx="46482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Engagement : l'utilisateur prend conscience de son positionnement sur le marché</a:t>
            </a:r>
            <a:endParaRPr lang="en-US" sz="1120" dirty="0"/>
          </a:p>
        </p:txBody>
      </p:sp>
      <p:sp>
        <p:nvSpPr>
          <p:cNvPr id="45" name="Text 22"/>
          <p:cNvSpPr/>
          <p:nvPr/>
        </p:nvSpPr>
        <p:spPr>
          <a:xfrm>
            <a:off x="6781800" y="5981700"/>
            <a:ext cx="4648200" cy="211083"/>
          </a:xfrm>
          <a:prstGeom prst="rect">
            <a:avLst/>
          </a:prstGeom>
          <a:noFill/>
          <a:ln/>
        </p:spPr>
        <p:txBody>
          <a:bodyPr wrap="square" lIns="0" tIns="0" rIns="0" bIns="0" rtlCol="0" anchor="t">
            <a:spAutoFit/>
          </a:bodyPr>
          <a:lstStyle/>
          <a:p>
            <a:pPr marL="0" indent="0">
              <a:lnSpc>
                <a:spcPts val="1800"/>
              </a:lnSpc>
              <a:buNone/>
            </a:pPr>
            <a:endParaRPr lang="en-US" sz="11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295400"/>
            <a:ext cx="6583561" cy="1257300"/>
          </a:xfrm>
          <a:prstGeom prst="rect">
            <a:avLst/>
          </a:prstGeom>
        </p:spPr>
      </p:pic>
      <p:pic>
        <p:nvPicPr>
          <p:cNvPr id="4" name="Image 2" descr="preencoded.png"/>
          <p:cNvPicPr>
            <a:picLocks noChangeAspect="1"/>
          </p:cNvPicPr>
          <p:nvPr/>
        </p:nvPicPr>
        <p:blipFill>
          <a:blip r:embed="rId5"/>
          <a:stretch>
            <a:fillRect/>
          </a:stretch>
        </p:blipFill>
        <p:spPr>
          <a:xfrm>
            <a:off x="762000" y="1447800"/>
            <a:ext cx="342900" cy="419100"/>
          </a:xfrm>
          <a:prstGeom prst="rect">
            <a:avLst/>
          </a:prstGeom>
        </p:spPr>
      </p:pic>
      <p:pic>
        <p:nvPicPr>
          <p:cNvPr id="5" name="Image 3" descr="preencoded.png"/>
          <p:cNvPicPr>
            <a:picLocks noChangeAspect="1"/>
          </p:cNvPicPr>
          <p:nvPr/>
        </p:nvPicPr>
        <p:blipFill>
          <a:blip r:embed="rId6"/>
          <a:stretch>
            <a:fillRect/>
          </a:stretch>
        </p:blipFill>
        <p:spPr>
          <a:xfrm>
            <a:off x="838200" y="1524000"/>
            <a:ext cx="190500" cy="266700"/>
          </a:xfrm>
          <a:prstGeom prst="rect">
            <a:avLst/>
          </a:prstGeom>
        </p:spPr>
      </p:pic>
      <p:pic>
        <p:nvPicPr>
          <p:cNvPr id="6" name="Image 4" descr="preencoded.png"/>
          <p:cNvPicPr>
            <a:picLocks noChangeAspect="1"/>
          </p:cNvPicPr>
          <p:nvPr/>
        </p:nvPicPr>
        <p:blipFill>
          <a:blip r:embed="rId7"/>
          <a:stretch>
            <a:fillRect/>
          </a:stretch>
        </p:blipFill>
        <p:spPr>
          <a:xfrm>
            <a:off x="958751" y="1981200"/>
            <a:ext cx="1035397" cy="419100"/>
          </a:xfrm>
          <a:prstGeom prst="rect">
            <a:avLst/>
          </a:prstGeom>
        </p:spPr>
      </p:pic>
      <p:pic>
        <p:nvPicPr>
          <p:cNvPr id="7" name="Image 5" descr="preencoded.png"/>
          <p:cNvPicPr>
            <a:picLocks noChangeAspect="1"/>
          </p:cNvPicPr>
          <p:nvPr/>
        </p:nvPicPr>
        <p:blipFill>
          <a:blip r:embed="rId8"/>
          <a:stretch>
            <a:fillRect/>
          </a:stretch>
        </p:blipFill>
        <p:spPr>
          <a:xfrm>
            <a:off x="1111151" y="2057400"/>
            <a:ext cx="133350" cy="266700"/>
          </a:xfrm>
          <a:prstGeom prst="rect">
            <a:avLst/>
          </a:prstGeom>
        </p:spPr>
      </p:pic>
      <p:pic>
        <p:nvPicPr>
          <p:cNvPr id="8" name="Image 6" descr="preencoded.png"/>
          <p:cNvPicPr>
            <a:picLocks noChangeAspect="1"/>
          </p:cNvPicPr>
          <p:nvPr/>
        </p:nvPicPr>
        <p:blipFill>
          <a:blip r:embed="rId9"/>
          <a:stretch>
            <a:fillRect/>
          </a:stretch>
        </p:blipFill>
        <p:spPr>
          <a:xfrm>
            <a:off x="2387798" y="1981200"/>
            <a:ext cx="911275" cy="419100"/>
          </a:xfrm>
          <a:prstGeom prst="rect">
            <a:avLst/>
          </a:prstGeom>
        </p:spPr>
      </p:pic>
      <p:pic>
        <p:nvPicPr>
          <p:cNvPr id="9" name="Image 7" descr="preencoded.png"/>
          <p:cNvPicPr>
            <a:picLocks noChangeAspect="1"/>
          </p:cNvPicPr>
          <p:nvPr/>
        </p:nvPicPr>
        <p:blipFill>
          <a:blip r:embed="rId10"/>
          <a:stretch>
            <a:fillRect/>
          </a:stretch>
        </p:blipFill>
        <p:spPr>
          <a:xfrm>
            <a:off x="2540198" y="2057400"/>
            <a:ext cx="133350" cy="266700"/>
          </a:xfrm>
          <a:prstGeom prst="rect">
            <a:avLst/>
          </a:prstGeom>
        </p:spPr>
      </p:pic>
      <p:pic>
        <p:nvPicPr>
          <p:cNvPr id="10" name="Image 8" descr="preencoded.png"/>
          <p:cNvPicPr>
            <a:picLocks noChangeAspect="1"/>
          </p:cNvPicPr>
          <p:nvPr/>
        </p:nvPicPr>
        <p:blipFill>
          <a:blip r:embed="rId11"/>
          <a:stretch>
            <a:fillRect/>
          </a:stretch>
        </p:blipFill>
        <p:spPr>
          <a:xfrm>
            <a:off x="3692723" y="1981200"/>
            <a:ext cx="1459706" cy="419100"/>
          </a:xfrm>
          <a:prstGeom prst="rect">
            <a:avLst/>
          </a:prstGeom>
        </p:spPr>
      </p:pic>
      <p:pic>
        <p:nvPicPr>
          <p:cNvPr id="11" name="Image 9" descr="preencoded.png"/>
          <p:cNvPicPr>
            <a:picLocks noChangeAspect="1"/>
          </p:cNvPicPr>
          <p:nvPr/>
        </p:nvPicPr>
        <p:blipFill>
          <a:blip r:embed="rId12"/>
          <a:stretch>
            <a:fillRect/>
          </a:stretch>
        </p:blipFill>
        <p:spPr>
          <a:xfrm>
            <a:off x="3845123" y="2057400"/>
            <a:ext cx="190500" cy="266700"/>
          </a:xfrm>
          <a:prstGeom prst="rect">
            <a:avLst/>
          </a:prstGeom>
        </p:spPr>
      </p:pic>
      <p:pic>
        <p:nvPicPr>
          <p:cNvPr id="12" name="Image 10" descr="preencoded.png"/>
          <p:cNvPicPr>
            <a:picLocks noChangeAspect="1"/>
          </p:cNvPicPr>
          <p:nvPr/>
        </p:nvPicPr>
        <p:blipFill>
          <a:blip r:embed="rId13"/>
          <a:stretch>
            <a:fillRect/>
          </a:stretch>
        </p:blipFill>
        <p:spPr>
          <a:xfrm>
            <a:off x="5546080" y="1981200"/>
            <a:ext cx="1297335" cy="419100"/>
          </a:xfrm>
          <a:prstGeom prst="rect">
            <a:avLst/>
          </a:prstGeom>
        </p:spPr>
      </p:pic>
      <p:pic>
        <p:nvPicPr>
          <p:cNvPr id="13" name="Image 11" descr="preencoded.png"/>
          <p:cNvPicPr>
            <a:picLocks noChangeAspect="1"/>
          </p:cNvPicPr>
          <p:nvPr/>
        </p:nvPicPr>
        <p:blipFill>
          <a:blip r:embed="rId14"/>
          <a:stretch>
            <a:fillRect/>
          </a:stretch>
        </p:blipFill>
        <p:spPr>
          <a:xfrm>
            <a:off x="5698480" y="2057400"/>
            <a:ext cx="152400" cy="266700"/>
          </a:xfrm>
          <a:prstGeom prst="rect">
            <a:avLst/>
          </a:prstGeom>
        </p:spPr>
      </p:pic>
      <p:pic>
        <p:nvPicPr>
          <p:cNvPr id="14" name="Image 12" descr="preencoded.png"/>
          <p:cNvPicPr>
            <a:picLocks noChangeAspect="1"/>
          </p:cNvPicPr>
          <p:nvPr/>
        </p:nvPicPr>
        <p:blipFill>
          <a:blip r:embed="rId4"/>
          <a:stretch>
            <a:fillRect/>
          </a:stretch>
        </p:blipFill>
        <p:spPr>
          <a:xfrm>
            <a:off x="609600" y="3143250"/>
            <a:ext cx="6583561" cy="1257300"/>
          </a:xfrm>
          <a:prstGeom prst="rect">
            <a:avLst/>
          </a:prstGeom>
        </p:spPr>
      </p:pic>
      <p:pic>
        <p:nvPicPr>
          <p:cNvPr id="15" name="Image 13" descr="preencoded.png"/>
          <p:cNvPicPr>
            <a:picLocks noChangeAspect="1"/>
          </p:cNvPicPr>
          <p:nvPr/>
        </p:nvPicPr>
        <p:blipFill>
          <a:blip r:embed="rId15"/>
          <a:stretch>
            <a:fillRect/>
          </a:stretch>
        </p:blipFill>
        <p:spPr>
          <a:xfrm>
            <a:off x="762000" y="3295650"/>
            <a:ext cx="323850" cy="419100"/>
          </a:xfrm>
          <a:prstGeom prst="rect">
            <a:avLst/>
          </a:prstGeom>
        </p:spPr>
      </p:pic>
      <p:pic>
        <p:nvPicPr>
          <p:cNvPr id="16" name="Image 14" descr="preencoded.png"/>
          <p:cNvPicPr>
            <a:picLocks noChangeAspect="1"/>
          </p:cNvPicPr>
          <p:nvPr/>
        </p:nvPicPr>
        <p:blipFill>
          <a:blip r:embed="rId16"/>
          <a:stretch>
            <a:fillRect/>
          </a:stretch>
        </p:blipFill>
        <p:spPr>
          <a:xfrm>
            <a:off x="838200" y="3371850"/>
            <a:ext cx="171450" cy="266700"/>
          </a:xfrm>
          <a:prstGeom prst="rect">
            <a:avLst/>
          </a:prstGeom>
        </p:spPr>
      </p:pic>
      <p:pic>
        <p:nvPicPr>
          <p:cNvPr id="17" name="Image 15" descr="preencoded.png"/>
          <p:cNvPicPr>
            <a:picLocks noChangeAspect="1"/>
          </p:cNvPicPr>
          <p:nvPr/>
        </p:nvPicPr>
        <p:blipFill>
          <a:blip r:embed="rId17"/>
          <a:stretch>
            <a:fillRect/>
          </a:stretch>
        </p:blipFill>
        <p:spPr>
          <a:xfrm>
            <a:off x="1097012" y="3829050"/>
            <a:ext cx="1171575" cy="419100"/>
          </a:xfrm>
          <a:prstGeom prst="rect">
            <a:avLst/>
          </a:prstGeom>
        </p:spPr>
      </p:pic>
      <p:pic>
        <p:nvPicPr>
          <p:cNvPr id="18" name="Image 16" descr="preencoded.png"/>
          <p:cNvPicPr>
            <a:picLocks noChangeAspect="1"/>
          </p:cNvPicPr>
          <p:nvPr/>
        </p:nvPicPr>
        <p:blipFill>
          <a:blip r:embed="rId18"/>
          <a:stretch>
            <a:fillRect/>
          </a:stretch>
        </p:blipFill>
        <p:spPr>
          <a:xfrm>
            <a:off x="1249412" y="3905250"/>
            <a:ext cx="219075" cy="266700"/>
          </a:xfrm>
          <a:prstGeom prst="rect">
            <a:avLst/>
          </a:prstGeom>
        </p:spPr>
      </p:pic>
      <p:pic>
        <p:nvPicPr>
          <p:cNvPr id="19" name="Image 17" descr="preencoded.png"/>
          <p:cNvPicPr>
            <a:picLocks noChangeAspect="1"/>
          </p:cNvPicPr>
          <p:nvPr/>
        </p:nvPicPr>
        <p:blipFill>
          <a:blip r:embed="rId19"/>
          <a:stretch>
            <a:fillRect/>
          </a:stretch>
        </p:blipFill>
        <p:spPr>
          <a:xfrm>
            <a:off x="2938760" y="3829050"/>
            <a:ext cx="862608" cy="419100"/>
          </a:xfrm>
          <a:prstGeom prst="rect">
            <a:avLst/>
          </a:prstGeom>
        </p:spPr>
      </p:pic>
      <p:pic>
        <p:nvPicPr>
          <p:cNvPr id="20" name="Image 18" descr="preencoded.png"/>
          <p:cNvPicPr>
            <a:picLocks noChangeAspect="1"/>
          </p:cNvPicPr>
          <p:nvPr/>
        </p:nvPicPr>
        <p:blipFill>
          <a:blip r:embed="rId20"/>
          <a:stretch>
            <a:fillRect/>
          </a:stretch>
        </p:blipFill>
        <p:spPr>
          <a:xfrm>
            <a:off x="3091160" y="3905250"/>
            <a:ext cx="152400" cy="266700"/>
          </a:xfrm>
          <a:prstGeom prst="rect">
            <a:avLst/>
          </a:prstGeom>
        </p:spPr>
      </p:pic>
      <p:pic>
        <p:nvPicPr>
          <p:cNvPr id="21" name="Image 19" descr="preencoded.png"/>
          <p:cNvPicPr>
            <a:picLocks noChangeAspect="1"/>
          </p:cNvPicPr>
          <p:nvPr/>
        </p:nvPicPr>
        <p:blipFill>
          <a:blip r:embed="rId21"/>
          <a:stretch>
            <a:fillRect/>
          </a:stretch>
        </p:blipFill>
        <p:spPr>
          <a:xfrm>
            <a:off x="4471541" y="3829050"/>
            <a:ext cx="2233910" cy="419100"/>
          </a:xfrm>
          <a:prstGeom prst="rect">
            <a:avLst/>
          </a:prstGeom>
        </p:spPr>
      </p:pic>
      <p:pic>
        <p:nvPicPr>
          <p:cNvPr id="22" name="Image 20" descr="preencoded.png"/>
          <p:cNvPicPr>
            <a:picLocks noChangeAspect="1"/>
          </p:cNvPicPr>
          <p:nvPr/>
        </p:nvPicPr>
        <p:blipFill>
          <a:blip r:embed="rId22"/>
          <a:stretch>
            <a:fillRect/>
          </a:stretch>
        </p:blipFill>
        <p:spPr>
          <a:xfrm>
            <a:off x="4623941" y="3905250"/>
            <a:ext cx="219075" cy="266700"/>
          </a:xfrm>
          <a:prstGeom prst="rect">
            <a:avLst/>
          </a:prstGeom>
        </p:spPr>
      </p:pic>
      <p:pic>
        <p:nvPicPr>
          <p:cNvPr id="23" name="Image 21" descr="preencoded.png"/>
          <p:cNvPicPr>
            <a:picLocks noChangeAspect="1"/>
          </p:cNvPicPr>
          <p:nvPr/>
        </p:nvPicPr>
        <p:blipFill>
          <a:blip r:embed="rId4"/>
          <a:stretch>
            <a:fillRect/>
          </a:stretch>
        </p:blipFill>
        <p:spPr>
          <a:xfrm>
            <a:off x="609600" y="4991100"/>
            <a:ext cx="6583561" cy="1257300"/>
          </a:xfrm>
          <a:prstGeom prst="rect">
            <a:avLst/>
          </a:prstGeom>
        </p:spPr>
      </p:pic>
      <p:pic>
        <p:nvPicPr>
          <p:cNvPr id="24" name="Image 22" descr="preencoded.png"/>
          <p:cNvPicPr>
            <a:picLocks noChangeAspect="1"/>
          </p:cNvPicPr>
          <p:nvPr/>
        </p:nvPicPr>
        <p:blipFill>
          <a:blip r:embed="rId23"/>
          <a:stretch>
            <a:fillRect/>
          </a:stretch>
        </p:blipFill>
        <p:spPr>
          <a:xfrm>
            <a:off x="762000" y="5143500"/>
            <a:ext cx="304800" cy="419100"/>
          </a:xfrm>
          <a:prstGeom prst="rect">
            <a:avLst/>
          </a:prstGeom>
        </p:spPr>
      </p:pic>
      <p:pic>
        <p:nvPicPr>
          <p:cNvPr id="25" name="Image 23" descr="preencoded.png"/>
          <p:cNvPicPr>
            <a:picLocks noChangeAspect="1"/>
          </p:cNvPicPr>
          <p:nvPr/>
        </p:nvPicPr>
        <p:blipFill>
          <a:blip r:embed="rId20"/>
          <a:stretch>
            <a:fillRect/>
          </a:stretch>
        </p:blipFill>
        <p:spPr>
          <a:xfrm>
            <a:off x="838200" y="5219700"/>
            <a:ext cx="152400" cy="266700"/>
          </a:xfrm>
          <a:prstGeom prst="rect">
            <a:avLst/>
          </a:prstGeom>
        </p:spPr>
      </p:pic>
      <p:pic>
        <p:nvPicPr>
          <p:cNvPr id="26" name="Image 24" descr="preencoded.png"/>
          <p:cNvPicPr>
            <a:picLocks noChangeAspect="1"/>
          </p:cNvPicPr>
          <p:nvPr/>
        </p:nvPicPr>
        <p:blipFill>
          <a:blip r:embed="rId24"/>
          <a:stretch>
            <a:fillRect/>
          </a:stretch>
        </p:blipFill>
        <p:spPr>
          <a:xfrm>
            <a:off x="837307" y="5676900"/>
            <a:ext cx="1075730" cy="419100"/>
          </a:xfrm>
          <a:prstGeom prst="rect">
            <a:avLst/>
          </a:prstGeom>
        </p:spPr>
      </p:pic>
      <p:pic>
        <p:nvPicPr>
          <p:cNvPr id="27" name="Image 25" descr="preencoded.png"/>
          <p:cNvPicPr>
            <a:picLocks noChangeAspect="1"/>
          </p:cNvPicPr>
          <p:nvPr/>
        </p:nvPicPr>
        <p:blipFill>
          <a:blip r:embed="rId25"/>
          <a:stretch>
            <a:fillRect/>
          </a:stretch>
        </p:blipFill>
        <p:spPr>
          <a:xfrm>
            <a:off x="989707" y="5753100"/>
            <a:ext cx="171450" cy="266700"/>
          </a:xfrm>
          <a:prstGeom prst="rect">
            <a:avLst/>
          </a:prstGeom>
        </p:spPr>
      </p:pic>
      <p:pic>
        <p:nvPicPr>
          <p:cNvPr id="28" name="Image 26" descr="preencoded.png"/>
          <p:cNvPicPr>
            <a:picLocks noChangeAspect="1"/>
          </p:cNvPicPr>
          <p:nvPr/>
        </p:nvPicPr>
        <p:blipFill>
          <a:blip r:embed="rId26"/>
          <a:stretch>
            <a:fillRect/>
          </a:stretch>
        </p:blipFill>
        <p:spPr>
          <a:xfrm>
            <a:off x="2063800" y="5676900"/>
            <a:ext cx="2484686" cy="419100"/>
          </a:xfrm>
          <a:prstGeom prst="rect">
            <a:avLst/>
          </a:prstGeom>
        </p:spPr>
      </p:pic>
      <p:pic>
        <p:nvPicPr>
          <p:cNvPr id="29" name="Image 27" descr="preencoded.png"/>
          <p:cNvPicPr>
            <a:picLocks noChangeAspect="1"/>
          </p:cNvPicPr>
          <p:nvPr/>
        </p:nvPicPr>
        <p:blipFill>
          <a:blip r:embed="rId27"/>
          <a:stretch>
            <a:fillRect/>
          </a:stretch>
        </p:blipFill>
        <p:spPr>
          <a:xfrm>
            <a:off x="2216200" y="5753100"/>
            <a:ext cx="171450" cy="266700"/>
          </a:xfrm>
          <a:prstGeom prst="rect">
            <a:avLst/>
          </a:prstGeom>
        </p:spPr>
      </p:pic>
      <p:pic>
        <p:nvPicPr>
          <p:cNvPr id="30" name="Image 28" descr="preencoded.png"/>
          <p:cNvPicPr>
            <a:picLocks noChangeAspect="1"/>
          </p:cNvPicPr>
          <p:nvPr/>
        </p:nvPicPr>
        <p:blipFill>
          <a:blip r:embed="rId28"/>
          <a:stretch>
            <a:fillRect/>
          </a:stretch>
        </p:blipFill>
        <p:spPr>
          <a:xfrm>
            <a:off x="4699248" y="5676900"/>
            <a:ext cx="2265908" cy="419100"/>
          </a:xfrm>
          <a:prstGeom prst="rect">
            <a:avLst/>
          </a:prstGeom>
        </p:spPr>
      </p:pic>
      <p:pic>
        <p:nvPicPr>
          <p:cNvPr id="31" name="Image 29" descr="preencoded.png"/>
          <p:cNvPicPr>
            <a:picLocks noChangeAspect="1"/>
          </p:cNvPicPr>
          <p:nvPr/>
        </p:nvPicPr>
        <p:blipFill>
          <a:blip r:embed="rId29"/>
          <a:stretch>
            <a:fillRect/>
          </a:stretch>
        </p:blipFill>
        <p:spPr>
          <a:xfrm>
            <a:off x="4851648" y="5753100"/>
            <a:ext cx="219075" cy="266700"/>
          </a:xfrm>
          <a:prstGeom prst="rect">
            <a:avLst/>
          </a:prstGeom>
        </p:spPr>
      </p:pic>
      <p:pic>
        <p:nvPicPr>
          <p:cNvPr id="32" name="Image 30" descr="preencoded.png"/>
          <p:cNvPicPr>
            <a:picLocks noChangeAspect="1"/>
          </p:cNvPicPr>
          <p:nvPr/>
        </p:nvPicPr>
        <p:blipFill>
          <a:blip r:embed="rId30"/>
          <a:stretch>
            <a:fillRect/>
          </a:stretch>
        </p:blipFill>
        <p:spPr>
          <a:xfrm>
            <a:off x="7497961" y="1333500"/>
            <a:ext cx="190500" cy="190500"/>
          </a:xfrm>
          <a:prstGeom prst="rect">
            <a:avLst/>
          </a:prstGeom>
        </p:spPr>
      </p:pic>
      <p:pic>
        <p:nvPicPr>
          <p:cNvPr id="33" name="Image 31" descr="preencoded.png"/>
          <p:cNvPicPr>
            <a:picLocks noChangeAspect="1"/>
          </p:cNvPicPr>
          <p:nvPr/>
        </p:nvPicPr>
        <p:blipFill>
          <a:blip r:embed="rId31"/>
          <a:stretch>
            <a:fillRect/>
          </a:stretch>
        </p:blipFill>
        <p:spPr>
          <a:xfrm>
            <a:off x="7497961" y="1714500"/>
            <a:ext cx="4084290" cy="685800"/>
          </a:xfrm>
          <a:prstGeom prst="rect">
            <a:avLst/>
          </a:prstGeom>
        </p:spPr>
      </p:pic>
      <p:pic>
        <p:nvPicPr>
          <p:cNvPr id="34" name="Image 32" descr="preencoded.png"/>
          <p:cNvPicPr>
            <a:picLocks noChangeAspect="1"/>
          </p:cNvPicPr>
          <p:nvPr/>
        </p:nvPicPr>
        <p:blipFill>
          <a:blip r:embed="rId32"/>
          <a:stretch>
            <a:fillRect/>
          </a:stretch>
        </p:blipFill>
        <p:spPr>
          <a:xfrm>
            <a:off x="7612261" y="1924050"/>
            <a:ext cx="171450" cy="266700"/>
          </a:xfrm>
          <a:prstGeom prst="rect">
            <a:avLst/>
          </a:prstGeom>
        </p:spPr>
      </p:pic>
      <p:pic>
        <p:nvPicPr>
          <p:cNvPr id="35" name="Image 33" descr="preencoded.png"/>
          <p:cNvPicPr>
            <a:picLocks noChangeAspect="1"/>
          </p:cNvPicPr>
          <p:nvPr/>
        </p:nvPicPr>
        <p:blipFill>
          <a:blip r:embed="rId33"/>
          <a:stretch>
            <a:fillRect/>
          </a:stretch>
        </p:blipFill>
        <p:spPr>
          <a:xfrm>
            <a:off x="7497961" y="2552700"/>
            <a:ext cx="4084290" cy="495300"/>
          </a:xfrm>
          <a:prstGeom prst="rect">
            <a:avLst/>
          </a:prstGeom>
        </p:spPr>
      </p:pic>
      <p:pic>
        <p:nvPicPr>
          <p:cNvPr id="36" name="Image 34" descr="preencoded.png"/>
          <p:cNvPicPr>
            <a:picLocks noChangeAspect="1"/>
          </p:cNvPicPr>
          <p:nvPr/>
        </p:nvPicPr>
        <p:blipFill>
          <a:blip r:embed="rId34"/>
          <a:stretch>
            <a:fillRect/>
          </a:stretch>
        </p:blipFill>
        <p:spPr>
          <a:xfrm>
            <a:off x="7612261" y="2667000"/>
            <a:ext cx="171450" cy="266700"/>
          </a:xfrm>
          <a:prstGeom prst="rect">
            <a:avLst/>
          </a:prstGeom>
        </p:spPr>
      </p:pic>
      <p:pic>
        <p:nvPicPr>
          <p:cNvPr id="37" name="Image 35" descr="preencoded.png"/>
          <p:cNvPicPr>
            <a:picLocks noChangeAspect="1"/>
          </p:cNvPicPr>
          <p:nvPr/>
        </p:nvPicPr>
        <p:blipFill>
          <a:blip r:embed="rId35"/>
          <a:stretch>
            <a:fillRect/>
          </a:stretch>
        </p:blipFill>
        <p:spPr>
          <a:xfrm>
            <a:off x="7497961" y="3200400"/>
            <a:ext cx="4084290" cy="495300"/>
          </a:xfrm>
          <a:prstGeom prst="rect">
            <a:avLst/>
          </a:prstGeom>
        </p:spPr>
      </p:pic>
      <p:pic>
        <p:nvPicPr>
          <p:cNvPr id="38" name="Image 36" descr="preencoded.png"/>
          <p:cNvPicPr>
            <a:picLocks noChangeAspect="1"/>
          </p:cNvPicPr>
          <p:nvPr/>
        </p:nvPicPr>
        <p:blipFill>
          <a:blip r:embed="rId36"/>
          <a:stretch>
            <a:fillRect/>
          </a:stretch>
        </p:blipFill>
        <p:spPr>
          <a:xfrm>
            <a:off x="7612261" y="3314700"/>
            <a:ext cx="171450" cy="266700"/>
          </a:xfrm>
          <a:prstGeom prst="rect">
            <a:avLst/>
          </a:prstGeom>
        </p:spPr>
      </p:pic>
      <p:pic>
        <p:nvPicPr>
          <p:cNvPr id="39" name="Image 37" descr="preencoded.png"/>
          <p:cNvPicPr>
            <a:picLocks noChangeAspect="1"/>
          </p:cNvPicPr>
          <p:nvPr/>
        </p:nvPicPr>
        <p:blipFill>
          <a:blip r:embed="rId37"/>
          <a:stretch>
            <a:fillRect/>
          </a:stretch>
        </p:blipFill>
        <p:spPr>
          <a:xfrm>
            <a:off x="7497961" y="4000500"/>
            <a:ext cx="4084290" cy="1104900"/>
          </a:xfrm>
          <a:prstGeom prst="rect">
            <a:avLst/>
          </a:prstGeom>
        </p:spPr>
      </p:pic>
      <p:pic>
        <p:nvPicPr>
          <p:cNvPr id="40" name="Image 38" descr="preencoded.png"/>
          <p:cNvPicPr>
            <a:picLocks noChangeAspect="1"/>
          </p:cNvPicPr>
          <p:nvPr/>
        </p:nvPicPr>
        <p:blipFill>
          <a:blip r:embed="rId38"/>
          <a:stretch>
            <a:fillRect/>
          </a:stretch>
        </p:blipFill>
        <p:spPr>
          <a:xfrm>
            <a:off x="7650361" y="4200525"/>
            <a:ext cx="171450" cy="171450"/>
          </a:xfrm>
          <a:prstGeom prst="rect">
            <a:avLst/>
          </a:prstGeom>
        </p:spPr>
      </p:pic>
      <p:sp>
        <p:nvSpPr>
          <p:cNvPr id="41" name="Text 0"/>
          <p:cNvSpPr/>
          <p:nvPr/>
        </p:nvSpPr>
        <p:spPr>
          <a:xfrm>
            <a:off x="609600" y="609600"/>
            <a:ext cx="4901505"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Architecture technique</a:t>
            </a:r>
            <a:endParaRPr lang="en-US" sz="2426" dirty="0"/>
          </a:p>
        </p:txBody>
      </p:sp>
      <p:sp>
        <p:nvSpPr>
          <p:cNvPr id="42" name="Text 1"/>
          <p:cNvSpPr/>
          <p:nvPr/>
        </p:nvSpPr>
        <p:spPr>
          <a:xfrm>
            <a:off x="1219200" y="1524000"/>
            <a:ext cx="1067723"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Frontend</a:t>
            </a:r>
            <a:endParaRPr lang="en-US" sz="1380" dirty="0"/>
          </a:p>
        </p:txBody>
      </p:sp>
      <p:sp>
        <p:nvSpPr>
          <p:cNvPr id="43" name="Text 2"/>
          <p:cNvSpPr/>
          <p:nvPr/>
        </p:nvSpPr>
        <p:spPr>
          <a:xfrm>
            <a:off x="1320701" y="2076450"/>
            <a:ext cx="573152"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HTML5</a:t>
            </a:r>
            <a:endParaRPr lang="en-US" sz="1120" dirty="0"/>
          </a:p>
        </p:txBody>
      </p:sp>
      <p:sp>
        <p:nvSpPr>
          <p:cNvPr id="44" name="Text 3"/>
          <p:cNvSpPr/>
          <p:nvPr/>
        </p:nvSpPr>
        <p:spPr>
          <a:xfrm>
            <a:off x="2749748" y="2076450"/>
            <a:ext cx="436617"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CSS3</a:t>
            </a:r>
            <a:endParaRPr lang="en-US" sz="1120" dirty="0"/>
          </a:p>
        </p:txBody>
      </p:sp>
      <p:sp>
        <p:nvSpPr>
          <p:cNvPr id="45" name="Text 4"/>
          <p:cNvSpPr/>
          <p:nvPr/>
        </p:nvSpPr>
        <p:spPr>
          <a:xfrm>
            <a:off x="4111823" y="2076450"/>
            <a:ext cx="977027"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Bootstrap 5</a:t>
            </a:r>
            <a:endParaRPr lang="en-US" sz="1120" dirty="0"/>
          </a:p>
        </p:txBody>
      </p:sp>
      <p:sp>
        <p:nvSpPr>
          <p:cNvPr id="46" name="Text 5"/>
          <p:cNvSpPr/>
          <p:nvPr/>
        </p:nvSpPr>
        <p:spPr>
          <a:xfrm>
            <a:off x="5927080" y="2076450"/>
            <a:ext cx="84032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JavaScript</a:t>
            </a:r>
            <a:endParaRPr lang="en-US" sz="1120" dirty="0"/>
          </a:p>
        </p:txBody>
      </p:sp>
      <p:sp>
        <p:nvSpPr>
          <p:cNvPr id="47" name="Text 6"/>
          <p:cNvSpPr/>
          <p:nvPr/>
        </p:nvSpPr>
        <p:spPr>
          <a:xfrm>
            <a:off x="1200150" y="3371850"/>
            <a:ext cx="100043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Backend</a:t>
            </a:r>
            <a:endParaRPr lang="en-US" sz="1380" dirty="0"/>
          </a:p>
        </p:txBody>
      </p:sp>
      <p:sp>
        <p:nvSpPr>
          <p:cNvPr id="48" name="Text 7"/>
          <p:cNvSpPr/>
          <p:nvPr/>
        </p:nvSpPr>
        <p:spPr>
          <a:xfrm>
            <a:off x="1544687" y="3924300"/>
            <a:ext cx="62865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PHP 8+</a:t>
            </a:r>
            <a:endParaRPr lang="en-US" sz="1120" dirty="0"/>
          </a:p>
        </p:txBody>
      </p:sp>
      <p:sp>
        <p:nvSpPr>
          <p:cNvPr id="49" name="Text 8"/>
          <p:cNvSpPr/>
          <p:nvPr/>
        </p:nvSpPr>
        <p:spPr>
          <a:xfrm>
            <a:off x="3319760" y="3924300"/>
            <a:ext cx="362129"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PDO</a:t>
            </a:r>
            <a:endParaRPr lang="en-US" sz="1120" dirty="0"/>
          </a:p>
        </p:txBody>
      </p:sp>
      <p:sp>
        <p:nvSpPr>
          <p:cNvPr id="50" name="Text 9"/>
          <p:cNvSpPr/>
          <p:nvPr/>
        </p:nvSpPr>
        <p:spPr>
          <a:xfrm>
            <a:off x="4919216" y="3924300"/>
            <a:ext cx="1797219"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Session Management</a:t>
            </a:r>
            <a:endParaRPr lang="en-US" sz="1120" dirty="0"/>
          </a:p>
        </p:txBody>
      </p:sp>
      <p:sp>
        <p:nvSpPr>
          <p:cNvPr id="51" name="Text 10"/>
          <p:cNvSpPr/>
          <p:nvPr/>
        </p:nvSpPr>
        <p:spPr>
          <a:xfrm>
            <a:off x="1181100" y="5219700"/>
            <a:ext cx="203132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Base de Données</a:t>
            </a:r>
            <a:endParaRPr lang="en-US" sz="1380" dirty="0"/>
          </a:p>
        </p:txBody>
      </p:sp>
      <p:sp>
        <p:nvSpPr>
          <p:cNvPr id="52" name="Text 11"/>
          <p:cNvSpPr/>
          <p:nvPr/>
        </p:nvSpPr>
        <p:spPr>
          <a:xfrm>
            <a:off x="1237357" y="5772150"/>
            <a:ext cx="57560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MySQL</a:t>
            </a:r>
            <a:endParaRPr lang="en-US" sz="1120" dirty="0"/>
          </a:p>
        </p:txBody>
      </p:sp>
      <p:sp>
        <p:nvSpPr>
          <p:cNvPr id="53" name="Text 12"/>
          <p:cNvSpPr/>
          <p:nvPr/>
        </p:nvSpPr>
        <p:spPr>
          <a:xfrm>
            <a:off x="2463850" y="5772150"/>
            <a:ext cx="2125459"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Tables (users, jobs, skills)</a:t>
            </a:r>
            <a:endParaRPr lang="en-US" sz="1120" dirty="0"/>
          </a:p>
        </p:txBody>
      </p:sp>
      <p:sp>
        <p:nvSpPr>
          <p:cNvPr id="54" name="Text 13"/>
          <p:cNvSpPr/>
          <p:nvPr/>
        </p:nvSpPr>
        <p:spPr>
          <a:xfrm>
            <a:off x="5146923" y="5772150"/>
            <a:ext cx="1832417"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Triggers &amp; Procedures</a:t>
            </a:r>
            <a:endParaRPr lang="en-US" sz="1120" dirty="0"/>
          </a:p>
        </p:txBody>
      </p:sp>
      <p:sp>
        <p:nvSpPr>
          <p:cNvPr id="55" name="Text 14"/>
          <p:cNvSpPr/>
          <p:nvPr/>
        </p:nvSpPr>
        <p:spPr>
          <a:xfrm>
            <a:off x="7764661" y="1295400"/>
            <a:ext cx="4492719"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Mesures de Sécurité</a:t>
            </a:r>
            <a:endParaRPr lang="en-US" sz="1380" dirty="0"/>
          </a:p>
        </p:txBody>
      </p:sp>
      <p:sp>
        <p:nvSpPr>
          <p:cNvPr id="56" name="Text 15"/>
          <p:cNvSpPr/>
          <p:nvPr/>
        </p:nvSpPr>
        <p:spPr>
          <a:xfrm>
            <a:off x="7859911" y="1828800"/>
            <a:ext cx="360804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Protection contre les injections SQL via requêtes préparées</a:t>
            </a:r>
            <a:endParaRPr lang="en-US" sz="1120" dirty="0"/>
          </a:p>
        </p:txBody>
      </p:sp>
      <p:sp>
        <p:nvSpPr>
          <p:cNvPr id="57" name="Text 16"/>
          <p:cNvSpPr/>
          <p:nvPr/>
        </p:nvSpPr>
        <p:spPr>
          <a:xfrm>
            <a:off x="7859911" y="2686050"/>
            <a:ext cx="308316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Hashage des mots de passe (bcrypt)</a:t>
            </a:r>
            <a:endParaRPr lang="en-US" sz="1120" dirty="0"/>
          </a:p>
        </p:txBody>
      </p:sp>
      <p:sp>
        <p:nvSpPr>
          <p:cNvPr id="58" name="Text 17"/>
          <p:cNvSpPr/>
          <p:nvPr/>
        </p:nvSpPr>
        <p:spPr>
          <a:xfrm>
            <a:off x="7859911" y="3333750"/>
            <a:ext cx="323181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Validation stricte des inputs utilisateur</a:t>
            </a:r>
            <a:endParaRPr lang="en-US" sz="1120" dirty="0"/>
          </a:p>
        </p:txBody>
      </p:sp>
      <p:sp>
        <p:nvSpPr>
          <p:cNvPr id="59" name="Text 18"/>
          <p:cNvSpPr/>
          <p:nvPr/>
        </p:nvSpPr>
        <p:spPr>
          <a:xfrm>
            <a:off x="7898011" y="4152900"/>
            <a:ext cx="4157439"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Data Visualization</a:t>
            </a:r>
            <a:endParaRPr lang="en-US" sz="1260" dirty="0"/>
          </a:p>
        </p:txBody>
      </p:sp>
      <p:sp>
        <p:nvSpPr>
          <p:cNvPr id="60" name="Text 19"/>
          <p:cNvSpPr/>
          <p:nvPr/>
        </p:nvSpPr>
        <p:spPr>
          <a:xfrm>
            <a:off x="7650361" y="4495800"/>
            <a:ext cx="377949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Chart.js pour la visualisation interactive des données (tendances.php)</a:t>
            </a:r>
            <a:endParaRPr lang="en-US" sz="11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295400"/>
            <a:ext cx="3505200" cy="3886200"/>
          </a:xfrm>
          <a:prstGeom prst="rect">
            <a:avLst/>
          </a:prstGeom>
        </p:spPr>
      </p:pic>
      <p:pic>
        <p:nvPicPr>
          <p:cNvPr id="5" name="Image 3" descr="preencoded.png"/>
          <p:cNvPicPr>
            <a:picLocks noChangeAspect="1"/>
          </p:cNvPicPr>
          <p:nvPr/>
        </p:nvPicPr>
        <p:blipFill>
          <a:blip r:embed="rId6"/>
          <a:stretch>
            <a:fillRect/>
          </a:stretch>
        </p:blipFill>
        <p:spPr>
          <a:xfrm>
            <a:off x="609600" y="1295400"/>
            <a:ext cx="3505200" cy="838200"/>
          </a:xfrm>
          <a:prstGeom prst="rect">
            <a:avLst/>
          </a:prstGeom>
        </p:spPr>
      </p:pic>
      <p:pic>
        <p:nvPicPr>
          <p:cNvPr id="6" name="Image 4" descr="preencoded.png"/>
          <p:cNvPicPr>
            <a:picLocks noChangeAspect="1"/>
          </p:cNvPicPr>
          <p:nvPr/>
        </p:nvPicPr>
        <p:blipFill>
          <a:blip r:embed="rId7"/>
          <a:stretch>
            <a:fillRect/>
          </a:stretch>
        </p:blipFill>
        <p:spPr>
          <a:xfrm>
            <a:off x="762000" y="1447800"/>
            <a:ext cx="428625" cy="533400"/>
          </a:xfrm>
          <a:prstGeom prst="rect">
            <a:avLst/>
          </a:prstGeom>
        </p:spPr>
      </p:pic>
      <p:pic>
        <p:nvPicPr>
          <p:cNvPr id="7" name="Image 5" descr="preencoded.png"/>
          <p:cNvPicPr>
            <a:picLocks noChangeAspect="1"/>
          </p:cNvPicPr>
          <p:nvPr/>
        </p:nvPicPr>
        <p:blipFill>
          <a:blip r:embed="rId8"/>
          <a:stretch>
            <a:fillRect/>
          </a:stretch>
        </p:blipFill>
        <p:spPr>
          <a:xfrm>
            <a:off x="876300" y="1562100"/>
            <a:ext cx="200025" cy="304800"/>
          </a:xfrm>
          <a:prstGeom prst="rect">
            <a:avLst/>
          </a:prstGeom>
        </p:spPr>
      </p:pic>
      <p:pic>
        <p:nvPicPr>
          <p:cNvPr id="8" name="Image 6" descr="preencoded.png"/>
          <p:cNvPicPr>
            <a:picLocks noChangeAspect="1"/>
          </p:cNvPicPr>
          <p:nvPr/>
        </p:nvPicPr>
        <p:blipFill>
          <a:blip r:embed="rId9"/>
          <a:stretch>
            <a:fillRect/>
          </a:stretch>
        </p:blipFill>
        <p:spPr>
          <a:xfrm>
            <a:off x="762000" y="2286000"/>
            <a:ext cx="3200400" cy="914400"/>
          </a:xfrm>
          <a:prstGeom prst="rect">
            <a:avLst/>
          </a:prstGeom>
        </p:spPr>
      </p:pic>
      <p:pic>
        <p:nvPicPr>
          <p:cNvPr id="9" name="Image 7" descr="preencoded.png"/>
          <p:cNvPicPr>
            <a:picLocks noChangeAspect="1"/>
          </p:cNvPicPr>
          <p:nvPr/>
        </p:nvPicPr>
        <p:blipFill>
          <a:blip r:embed="rId10"/>
          <a:stretch>
            <a:fillRect/>
          </a:stretch>
        </p:blipFill>
        <p:spPr>
          <a:xfrm>
            <a:off x="876300" y="243840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2290763" y="3352800"/>
            <a:ext cx="142875" cy="266700"/>
          </a:xfrm>
          <a:prstGeom prst="rect">
            <a:avLst/>
          </a:prstGeom>
        </p:spPr>
      </p:pic>
      <p:pic>
        <p:nvPicPr>
          <p:cNvPr id="11" name="Image 9" descr="preencoded.png"/>
          <p:cNvPicPr>
            <a:picLocks noChangeAspect="1"/>
          </p:cNvPicPr>
          <p:nvPr/>
        </p:nvPicPr>
        <p:blipFill>
          <a:blip r:embed="rId12"/>
          <a:stretch>
            <a:fillRect/>
          </a:stretch>
        </p:blipFill>
        <p:spPr>
          <a:xfrm>
            <a:off x="762000" y="3695700"/>
            <a:ext cx="3200400" cy="914400"/>
          </a:xfrm>
          <a:prstGeom prst="rect">
            <a:avLst/>
          </a:prstGeom>
        </p:spPr>
      </p:pic>
      <p:pic>
        <p:nvPicPr>
          <p:cNvPr id="12" name="Image 10" descr="preencoded.png"/>
          <p:cNvPicPr>
            <a:picLocks noChangeAspect="1"/>
          </p:cNvPicPr>
          <p:nvPr/>
        </p:nvPicPr>
        <p:blipFill>
          <a:blip r:embed="rId13"/>
          <a:stretch>
            <a:fillRect/>
          </a:stretch>
        </p:blipFill>
        <p:spPr>
          <a:xfrm>
            <a:off x="876300" y="3848100"/>
            <a:ext cx="152400" cy="152400"/>
          </a:xfrm>
          <a:prstGeom prst="rect">
            <a:avLst/>
          </a:prstGeom>
        </p:spPr>
      </p:pic>
      <p:pic>
        <p:nvPicPr>
          <p:cNvPr id="13" name="Image 11" descr="preencoded.png"/>
          <p:cNvPicPr>
            <a:picLocks noChangeAspect="1"/>
          </p:cNvPicPr>
          <p:nvPr/>
        </p:nvPicPr>
        <p:blipFill>
          <a:blip r:embed="rId5"/>
          <a:stretch>
            <a:fillRect/>
          </a:stretch>
        </p:blipFill>
        <p:spPr>
          <a:xfrm>
            <a:off x="4343400" y="1295400"/>
            <a:ext cx="3505200" cy="3886200"/>
          </a:xfrm>
          <a:prstGeom prst="rect">
            <a:avLst/>
          </a:prstGeom>
        </p:spPr>
      </p:pic>
      <p:pic>
        <p:nvPicPr>
          <p:cNvPr id="14" name="Image 12" descr="preencoded.png"/>
          <p:cNvPicPr>
            <a:picLocks noChangeAspect="1"/>
          </p:cNvPicPr>
          <p:nvPr/>
        </p:nvPicPr>
        <p:blipFill>
          <a:blip r:embed="rId6"/>
          <a:stretch>
            <a:fillRect/>
          </a:stretch>
        </p:blipFill>
        <p:spPr>
          <a:xfrm>
            <a:off x="4343400" y="1295400"/>
            <a:ext cx="3505200" cy="838200"/>
          </a:xfrm>
          <a:prstGeom prst="rect">
            <a:avLst/>
          </a:prstGeom>
        </p:spPr>
      </p:pic>
      <p:pic>
        <p:nvPicPr>
          <p:cNvPr id="15" name="Image 13" descr="preencoded.png"/>
          <p:cNvPicPr>
            <a:picLocks noChangeAspect="1"/>
          </p:cNvPicPr>
          <p:nvPr/>
        </p:nvPicPr>
        <p:blipFill>
          <a:blip r:embed="rId14"/>
          <a:stretch>
            <a:fillRect/>
          </a:stretch>
        </p:blipFill>
        <p:spPr>
          <a:xfrm>
            <a:off x="4495800" y="1447800"/>
            <a:ext cx="428625" cy="533400"/>
          </a:xfrm>
          <a:prstGeom prst="rect">
            <a:avLst/>
          </a:prstGeom>
        </p:spPr>
      </p:pic>
      <p:pic>
        <p:nvPicPr>
          <p:cNvPr id="16" name="Image 14" descr="preencoded.png"/>
          <p:cNvPicPr>
            <a:picLocks noChangeAspect="1"/>
          </p:cNvPicPr>
          <p:nvPr/>
        </p:nvPicPr>
        <p:blipFill>
          <a:blip r:embed="rId15"/>
          <a:stretch>
            <a:fillRect/>
          </a:stretch>
        </p:blipFill>
        <p:spPr>
          <a:xfrm>
            <a:off x="4610100" y="1562100"/>
            <a:ext cx="200025" cy="304800"/>
          </a:xfrm>
          <a:prstGeom prst="rect">
            <a:avLst/>
          </a:prstGeom>
        </p:spPr>
      </p:pic>
      <p:pic>
        <p:nvPicPr>
          <p:cNvPr id="17" name="Image 15" descr="preencoded.png"/>
          <p:cNvPicPr>
            <a:picLocks noChangeAspect="1"/>
          </p:cNvPicPr>
          <p:nvPr/>
        </p:nvPicPr>
        <p:blipFill>
          <a:blip r:embed="rId9"/>
          <a:stretch>
            <a:fillRect/>
          </a:stretch>
        </p:blipFill>
        <p:spPr>
          <a:xfrm>
            <a:off x="4495800" y="2286000"/>
            <a:ext cx="3200400" cy="914400"/>
          </a:xfrm>
          <a:prstGeom prst="rect">
            <a:avLst/>
          </a:prstGeom>
        </p:spPr>
      </p:pic>
      <p:pic>
        <p:nvPicPr>
          <p:cNvPr id="18" name="Image 16" descr="preencoded.png"/>
          <p:cNvPicPr>
            <a:picLocks noChangeAspect="1"/>
          </p:cNvPicPr>
          <p:nvPr/>
        </p:nvPicPr>
        <p:blipFill>
          <a:blip r:embed="rId10"/>
          <a:stretch>
            <a:fillRect/>
          </a:stretch>
        </p:blipFill>
        <p:spPr>
          <a:xfrm>
            <a:off x="4610100" y="2438400"/>
            <a:ext cx="152400" cy="152400"/>
          </a:xfrm>
          <a:prstGeom prst="rect">
            <a:avLst/>
          </a:prstGeom>
        </p:spPr>
      </p:pic>
      <p:pic>
        <p:nvPicPr>
          <p:cNvPr id="19" name="Image 17" descr="preencoded.png"/>
          <p:cNvPicPr>
            <a:picLocks noChangeAspect="1"/>
          </p:cNvPicPr>
          <p:nvPr/>
        </p:nvPicPr>
        <p:blipFill>
          <a:blip r:embed="rId11"/>
          <a:stretch>
            <a:fillRect/>
          </a:stretch>
        </p:blipFill>
        <p:spPr>
          <a:xfrm>
            <a:off x="6024563" y="3352800"/>
            <a:ext cx="142875" cy="266700"/>
          </a:xfrm>
          <a:prstGeom prst="rect">
            <a:avLst/>
          </a:prstGeom>
        </p:spPr>
      </p:pic>
      <p:pic>
        <p:nvPicPr>
          <p:cNvPr id="20" name="Image 18" descr="preencoded.png"/>
          <p:cNvPicPr>
            <a:picLocks noChangeAspect="1"/>
          </p:cNvPicPr>
          <p:nvPr/>
        </p:nvPicPr>
        <p:blipFill>
          <a:blip r:embed="rId12"/>
          <a:stretch>
            <a:fillRect/>
          </a:stretch>
        </p:blipFill>
        <p:spPr>
          <a:xfrm>
            <a:off x="4495800" y="3695700"/>
            <a:ext cx="3200400" cy="914400"/>
          </a:xfrm>
          <a:prstGeom prst="rect">
            <a:avLst/>
          </a:prstGeom>
        </p:spPr>
      </p:pic>
      <p:pic>
        <p:nvPicPr>
          <p:cNvPr id="21" name="Image 19" descr="preencoded.png"/>
          <p:cNvPicPr>
            <a:picLocks noChangeAspect="1"/>
          </p:cNvPicPr>
          <p:nvPr/>
        </p:nvPicPr>
        <p:blipFill>
          <a:blip r:embed="rId13"/>
          <a:stretch>
            <a:fillRect/>
          </a:stretch>
        </p:blipFill>
        <p:spPr>
          <a:xfrm>
            <a:off x="4610100" y="3848100"/>
            <a:ext cx="152400" cy="152400"/>
          </a:xfrm>
          <a:prstGeom prst="rect">
            <a:avLst/>
          </a:prstGeom>
        </p:spPr>
      </p:pic>
      <p:pic>
        <p:nvPicPr>
          <p:cNvPr id="22" name="Image 20" descr="preencoded.png"/>
          <p:cNvPicPr>
            <a:picLocks noChangeAspect="1"/>
          </p:cNvPicPr>
          <p:nvPr/>
        </p:nvPicPr>
        <p:blipFill>
          <a:blip r:embed="rId5"/>
          <a:stretch>
            <a:fillRect/>
          </a:stretch>
        </p:blipFill>
        <p:spPr>
          <a:xfrm>
            <a:off x="8077200" y="1295400"/>
            <a:ext cx="3505200" cy="3886200"/>
          </a:xfrm>
          <a:prstGeom prst="rect">
            <a:avLst/>
          </a:prstGeom>
        </p:spPr>
      </p:pic>
      <p:pic>
        <p:nvPicPr>
          <p:cNvPr id="23" name="Image 21" descr="preencoded.png"/>
          <p:cNvPicPr>
            <a:picLocks noChangeAspect="1"/>
          </p:cNvPicPr>
          <p:nvPr/>
        </p:nvPicPr>
        <p:blipFill>
          <a:blip r:embed="rId6"/>
          <a:stretch>
            <a:fillRect/>
          </a:stretch>
        </p:blipFill>
        <p:spPr>
          <a:xfrm>
            <a:off x="8077200" y="1295400"/>
            <a:ext cx="3505200" cy="838200"/>
          </a:xfrm>
          <a:prstGeom prst="rect">
            <a:avLst/>
          </a:prstGeom>
        </p:spPr>
      </p:pic>
      <p:pic>
        <p:nvPicPr>
          <p:cNvPr id="24" name="Image 22" descr="preencoded.png"/>
          <p:cNvPicPr>
            <a:picLocks noChangeAspect="1"/>
          </p:cNvPicPr>
          <p:nvPr/>
        </p:nvPicPr>
        <p:blipFill>
          <a:blip r:embed="rId16"/>
          <a:stretch>
            <a:fillRect/>
          </a:stretch>
        </p:blipFill>
        <p:spPr>
          <a:xfrm>
            <a:off x="8229600" y="1447800"/>
            <a:ext cx="457200" cy="533400"/>
          </a:xfrm>
          <a:prstGeom prst="rect">
            <a:avLst/>
          </a:prstGeom>
        </p:spPr>
      </p:pic>
      <p:pic>
        <p:nvPicPr>
          <p:cNvPr id="25" name="Image 23" descr="preencoded.png"/>
          <p:cNvPicPr>
            <a:picLocks noChangeAspect="1"/>
          </p:cNvPicPr>
          <p:nvPr/>
        </p:nvPicPr>
        <p:blipFill>
          <a:blip r:embed="rId17"/>
          <a:stretch>
            <a:fillRect/>
          </a:stretch>
        </p:blipFill>
        <p:spPr>
          <a:xfrm>
            <a:off x="8343900" y="1562100"/>
            <a:ext cx="228600" cy="304800"/>
          </a:xfrm>
          <a:prstGeom prst="rect">
            <a:avLst/>
          </a:prstGeom>
        </p:spPr>
      </p:pic>
      <p:pic>
        <p:nvPicPr>
          <p:cNvPr id="26" name="Image 24" descr="preencoded.png"/>
          <p:cNvPicPr>
            <a:picLocks noChangeAspect="1"/>
          </p:cNvPicPr>
          <p:nvPr/>
        </p:nvPicPr>
        <p:blipFill>
          <a:blip r:embed="rId9"/>
          <a:stretch>
            <a:fillRect/>
          </a:stretch>
        </p:blipFill>
        <p:spPr>
          <a:xfrm>
            <a:off x="8229600" y="2286000"/>
            <a:ext cx="3200400" cy="914400"/>
          </a:xfrm>
          <a:prstGeom prst="rect">
            <a:avLst/>
          </a:prstGeom>
        </p:spPr>
      </p:pic>
      <p:pic>
        <p:nvPicPr>
          <p:cNvPr id="27" name="Image 25" descr="preencoded.png"/>
          <p:cNvPicPr>
            <a:picLocks noChangeAspect="1"/>
          </p:cNvPicPr>
          <p:nvPr/>
        </p:nvPicPr>
        <p:blipFill>
          <a:blip r:embed="rId10"/>
          <a:stretch>
            <a:fillRect/>
          </a:stretch>
        </p:blipFill>
        <p:spPr>
          <a:xfrm>
            <a:off x="8343900" y="2438400"/>
            <a:ext cx="152400" cy="152400"/>
          </a:xfrm>
          <a:prstGeom prst="rect">
            <a:avLst/>
          </a:prstGeom>
        </p:spPr>
      </p:pic>
      <p:pic>
        <p:nvPicPr>
          <p:cNvPr id="28" name="Image 26" descr="preencoded.png"/>
          <p:cNvPicPr>
            <a:picLocks noChangeAspect="1"/>
          </p:cNvPicPr>
          <p:nvPr/>
        </p:nvPicPr>
        <p:blipFill>
          <a:blip r:embed="rId11"/>
          <a:stretch>
            <a:fillRect/>
          </a:stretch>
        </p:blipFill>
        <p:spPr>
          <a:xfrm>
            <a:off x="9758363" y="3352800"/>
            <a:ext cx="142875" cy="266700"/>
          </a:xfrm>
          <a:prstGeom prst="rect">
            <a:avLst/>
          </a:prstGeom>
        </p:spPr>
      </p:pic>
      <p:pic>
        <p:nvPicPr>
          <p:cNvPr id="29" name="Image 27" descr="preencoded.png"/>
          <p:cNvPicPr>
            <a:picLocks noChangeAspect="1"/>
          </p:cNvPicPr>
          <p:nvPr/>
        </p:nvPicPr>
        <p:blipFill>
          <a:blip r:embed="rId18"/>
          <a:stretch>
            <a:fillRect/>
          </a:stretch>
        </p:blipFill>
        <p:spPr>
          <a:xfrm>
            <a:off x="8229600" y="3695700"/>
            <a:ext cx="3200400" cy="914400"/>
          </a:xfrm>
          <a:prstGeom prst="rect">
            <a:avLst/>
          </a:prstGeom>
        </p:spPr>
      </p:pic>
      <p:pic>
        <p:nvPicPr>
          <p:cNvPr id="30" name="Image 28" descr="preencoded.png"/>
          <p:cNvPicPr>
            <a:picLocks noChangeAspect="1"/>
          </p:cNvPicPr>
          <p:nvPr/>
        </p:nvPicPr>
        <p:blipFill>
          <a:blip r:embed="rId13"/>
          <a:stretch>
            <a:fillRect/>
          </a:stretch>
        </p:blipFill>
        <p:spPr>
          <a:xfrm>
            <a:off x="8343900" y="3848100"/>
            <a:ext cx="152400" cy="152400"/>
          </a:xfrm>
          <a:prstGeom prst="rect">
            <a:avLst/>
          </a:prstGeom>
        </p:spPr>
      </p:pic>
      <p:pic>
        <p:nvPicPr>
          <p:cNvPr id="31" name="Image 29" descr="preencoded.png"/>
          <p:cNvPicPr>
            <a:picLocks noChangeAspect="1"/>
          </p:cNvPicPr>
          <p:nvPr/>
        </p:nvPicPr>
        <p:blipFill>
          <a:blip r:embed="rId19"/>
          <a:stretch>
            <a:fillRect/>
          </a:stretch>
        </p:blipFill>
        <p:spPr>
          <a:xfrm>
            <a:off x="609600" y="5410200"/>
            <a:ext cx="10972800" cy="838200"/>
          </a:xfrm>
          <a:prstGeom prst="rect">
            <a:avLst/>
          </a:prstGeom>
        </p:spPr>
      </p:pic>
      <p:pic>
        <p:nvPicPr>
          <p:cNvPr id="32" name="Image 30" descr="preencoded.png"/>
          <p:cNvPicPr>
            <a:picLocks noChangeAspect="1"/>
          </p:cNvPicPr>
          <p:nvPr/>
        </p:nvPicPr>
        <p:blipFill>
          <a:blip r:embed="rId20"/>
          <a:stretch>
            <a:fillRect/>
          </a:stretch>
        </p:blipFill>
        <p:spPr>
          <a:xfrm>
            <a:off x="762000" y="5676900"/>
            <a:ext cx="171450" cy="304800"/>
          </a:xfrm>
          <a:prstGeom prst="rect">
            <a:avLst/>
          </a:prstGeom>
        </p:spPr>
      </p:pic>
      <p:sp>
        <p:nvSpPr>
          <p:cNvPr id="33" name="Text 0"/>
          <p:cNvSpPr/>
          <p:nvPr/>
        </p:nvSpPr>
        <p:spPr>
          <a:xfrm>
            <a:off x="609600" y="609600"/>
            <a:ext cx="1461939"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Impact</a:t>
            </a:r>
            <a:endParaRPr lang="en-US" sz="2426" dirty="0"/>
          </a:p>
        </p:txBody>
      </p:sp>
      <p:sp>
        <p:nvSpPr>
          <p:cNvPr id="34" name="Text 1"/>
          <p:cNvSpPr/>
          <p:nvPr/>
        </p:nvSpPr>
        <p:spPr>
          <a:xfrm>
            <a:off x="1343025" y="1447800"/>
            <a:ext cx="2619375" cy="5334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Impact sur les utilisateurs</a:t>
            </a:r>
            <a:endParaRPr lang="en-US" sz="1380" dirty="0"/>
          </a:p>
        </p:txBody>
      </p:sp>
      <p:sp>
        <p:nvSpPr>
          <p:cNvPr id="35" name="Text 2"/>
          <p:cNvSpPr/>
          <p:nvPr/>
        </p:nvSpPr>
        <p:spPr>
          <a:xfrm>
            <a:off x="1104900" y="2400300"/>
            <a:ext cx="1470943"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Avant JOB-MATCH</a:t>
            </a:r>
            <a:endParaRPr lang="en-US" sz="1120" dirty="0"/>
          </a:p>
        </p:txBody>
      </p:sp>
      <p:sp>
        <p:nvSpPr>
          <p:cNvPr id="36" name="Text 3"/>
          <p:cNvSpPr/>
          <p:nvPr/>
        </p:nvSpPr>
        <p:spPr>
          <a:xfrm>
            <a:off x="876300" y="27051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Recherche chronophage, offres non pertinentes, stress</a:t>
            </a:r>
            <a:endParaRPr lang="en-US" sz="980" dirty="0"/>
          </a:p>
        </p:txBody>
      </p:sp>
      <p:sp>
        <p:nvSpPr>
          <p:cNvPr id="37" name="Text 4"/>
          <p:cNvSpPr/>
          <p:nvPr/>
        </p:nvSpPr>
        <p:spPr>
          <a:xfrm>
            <a:off x="1104900" y="3810000"/>
            <a:ext cx="146897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Après JOB-MATCH</a:t>
            </a:r>
            <a:endParaRPr lang="en-US" sz="1120" dirty="0"/>
          </a:p>
        </p:txBody>
      </p:sp>
      <p:sp>
        <p:nvSpPr>
          <p:cNvPr id="38" name="Text 5"/>
          <p:cNvSpPr/>
          <p:nvPr/>
        </p:nvSpPr>
        <p:spPr>
          <a:xfrm>
            <a:off x="876300" y="41148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Offres pertinentes, gain de temps considérable, réduction du stress</a:t>
            </a:r>
            <a:endParaRPr lang="en-US" sz="980" dirty="0"/>
          </a:p>
        </p:txBody>
      </p:sp>
      <p:sp>
        <p:nvSpPr>
          <p:cNvPr id="39" name="Text 6"/>
          <p:cNvSpPr/>
          <p:nvPr/>
        </p:nvSpPr>
        <p:spPr>
          <a:xfrm>
            <a:off x="5076825" y="1447800"/>
            <a:ext cx="2619375" cy="5334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Impact sur les recruteurs</a:t>
            </a:r>
            <a:endParaRPr lang="en-US" sz="1380" dirty="0"/>
          </a:p>
        </p:txBody>
      </p:sp>
      <p:sp>
        <p:nvSpPr>
          <p:cNvPr id="40" name="Text 7"/>
          <p:cNvSpPr/>
          <p:nvPr/>
        </p:nvSpPr>
        <p:spPr>
          <a:xfrm>
            <a:off x="4838700" y="2400300"/>
            <a:ext cx="1470943"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Avant JOB-MATCH</a:t>
            </a:r>
            <a:endParaRPr lang="en-US" sz="1120" dirty="0"/>
          </a:p>
        </p:txBody>
      </p:sp>
      <p:sp>
        <p:nvSpPr>
          <p:cNvPr id="41" name="Text 8"/>
          <p:cNvSpPr/>
          <p:nvPr/>
        </p:nvSpPr>
        <p:spPr>
          <a:xfrm>
            <a:off x="4610100" y="27051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Tri manuel fastidieux, difficulté à trouver des profils</a:t>
            </a:r>
            <a:endParaRPr lang="en-US" sz="980" dirty="0"/>
          </a:p>
        </p:txBody>
      </p:sp>
      <p:sp>
        <p:nvSpPr>
          <p:cNvPr id="42" name="Text 9"/>
          <p:cNvSpPr/>
          <p:nvPr/>
        </p:nvSpPr>
        <p:spPr>
          <a:xfrm>
            <a:off x="4838700" y="3810000"/>
            <a:ext cx="146897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Après JOB-MATCH</a:t>
            </a:r>
            <a:endParaRPr lang="en-US" sz="1120" dirty="0"/>
          </a:p>
        </p:txBody>
      </p:sp>
      <p:sp>
        <p:nvSpPr>
          <p:cNvPr id="43" name="Text 10"/>
          <p:cNvSpPr/>
          <p:nvPr/>
        </p:nvSpPr>
        <p:spPr>
          <a:xfrm>
            <a:off x="4610100" y="41148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Accès rapide à des profils qualifiés, processus de recrutement optimisé</a:t>
            </a:r>
            <a:endParaRPr lang="en-US" sz="980" dirty="0"/>
          </a:p>
        </p:txBody>
      </p:sp>
      <p:sp>
        <p:nvSpPr>
          <p:cNvPr id="44" name="Text 11"/>
          <p:cNvSpPr/>
          <p:nvPr/>
        </p:nvSpPr>
        <p:spPr>
          <a:xfrm>
            <a:off x="8839200" y="1581150"/>
            <a:ext cx="250084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Impact sur le marché</a:t>
            </a:r>
            <a:endParaRPr lang="en-US" sz="1380" dirty="0"/>
          </a:p>
        </p:txBody>
      </p:sp>
      <p:sp>
        <p:nvSpPr>
          <p:cNvPr id="45" name="Text 12"/>
          <p:cNvSpPr/>
          <p:nvPr/>
        </p:nvSpPr>
        <p:spPr>
          <a:xfrm>
            <a:off x="8572500" y="2400300"/>
            <a:ext cx="1470943"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Avant JOB-MATCH</a:t>
            </a:r>
            <a:endParaRPr lang="en-US" sz="1120" dirty="0"/>
          </a:p>
        </p:txBody>
      </p:sp>
      <p:sp>
        <p:nvSpPr>
          <p:cNvPr id="46" name="Text 13"/>
          <p:cNvSpPr/>
          <p:nvPr/>
        </p:nvSpPr>
        <p:spPr>
          <a:xfrm>
            <a:off x="8343900" y="27051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Déséquilibre offre/demande, chômage structurel</a:t>
            </a:r>
            <a:endParaRPr lang="en-US" sz="980" dirty="0"/>
          </a:p>
        </p:txBody>
      </p:sp>
      <p:sp>
        <p:nvSpPr>
          <p:cNvPr id="47" name="Text 14"/>
          <p:cNvSpPr/>
          <p:nvPr/>
        </p:nvSpPr>
        <p:spPr>
          <a:xfrm>
            <a:off x="8572500" y="3810000"/>
            <a:ext cx="146897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Après JOB-MATCH</a:t>
            </a:r>
            <a:endParaRPr lang="en-US" sz="1120" dirty="0"/>
          </a:p>
        </p:txBody>
      </p:sp>
      <p:sp>
        <p:nvSpPr>
          <p:cNvPr id="48" name="Text 15"/>
          <p:cNvSpPr/>
          <p:nvPr/>
        </p:nvSpPr>
        <p:spPr>
          <a:xfrm>
            <a:off x="8343900" y="4114800"/>
            <a:ext cx="29718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Réduction du chômage, fluidité accrue entre l'offre et la demande de travail</a:t>
            </a:r>
            <a:endParaRPr lang="en-US" sz="980" dirty="0"/>
          </a:p>
        </p:txBody>
      </p:sp>
      <p:sp>
        <p:nvSpPr>
          <p:cNvPr id="49" name="Text 16"/>
          <p:cNvSpPr/>
          <p:nvPr/>
        </p:nvSpPr>
        <p:spPr>
          <a:xfrm>
            <a:off x="1047750" y="5562600"/>
            <a:ext cx="1038225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JOB-MATCH crée une valeur ajoutée pour toutes les parties prenantes, transformant la recherche d'emploi en une expérience plus fluide et plus pertinente</a:t>
            </a:r>
            <a:endParaRPr lang="en-US" sz="126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295400"/>
            <a:ext cx="152400" cy="152400"/>
          </a:xfrm>
          <a:prstGeom prst="rect">
            <a:avLst/>
          </a:prstGeom>
        </p:spPr>
      </p:pic>
      <p:pic>
        <p:nvPicPr>
          <p:cNvPr id="5" name="Image 3" descr="preencoded.png"/>
          <p:cNvPicPr>
            <a:picLocks noChangeAspect="1"/>
          </p:cNvPicPr>
          <p:nvPr/>
        </p:nvPicPr>
        <p:blipFill>
          <a:blip r:embed="rId6"/>
          <a:stretch>
            <a:fillRect/>
          </a:stretch>
        </p:blipFill>
        <p:spPr>
          <a:xfrm>
            <a:off x="838200" y="1357313"/>
            <a:ext cx="5105400" cy="28575"/>
          </a:xfrm>
          <a:prstGeom prst="rect">
            <a:avLst/>
          </a:prstGeom>
        </p:spPr>
      </p:pic>
      <p:pic>
        <p:nvPicPr>
          <p:cNvPr id="6" name="Image 4" descr="preencoded.png"/>
          <p:cNvPicPr>
            <a:picLocks noChangeAspect="1"/>
          </p:cNvPicPr>
          <p:nvPr/>
        </p:nvPicPr>
        <p:blipFill>
          <a:blip r:embed="rId5"/>
          <a:stretch>
            <a:fillRect/>
          </a:stretch>
        </p:blipFill>
        <p:spPr>
          <a:xfrm>
            <a:off x="6019800" y="1295400"/>
            <a:ext cx="152400" cy="152400"/>
          </a:xfrm>
          <a:prstGeom prst="rect">
            <a:avLst/>
          </a:prstGeom>
        </p:spPr>
      </p:pic>
      <p:pic>
        <p:nvPicPr>
          <p:cNvPr id="7" name="Image 5" descr="preencoded.png"/>
          <p:cNvPicPr>
            <a:picLocks noChangeAspect="1"/>
          </p:cNvPicPr>
          <p:nvPr/>
        </p:nvPicPr>
        <p:blipFill>
          <a:blip r:embed="rId7"/>
          <a:stretch>
            <a:fillRect/>
          </a:stretch>
        </p:blipFill>
        <p:spPr>
          <a:xfrm>
            <a:off x="6248400" y="1357313"/>
            <a:ext cx="5105400" cy="28575"/>
          </a:xfrm>
          <a:prstGeom prst="rect">
            <a:avLst/>
          </a:prstGeom>
        </p:spPr>
      </p:pic>
      <p:pic>
        <p:nvPicPr>
          <p:cNvPr id="8" name="Image 6" descr="preencoded.png"/>
          <p:cNvPicPr>
            <a:picLocks noChangeAspect="1"/>
          </p:cNvPicPr>
          <p:nvPr/>
        </p:nvPicPr>
        <p:blipFill>
          <a:blip r:embed="rId5"/>
          <a:stretch>
            <a:fillRect/>
          </a:stretch>
        </p:blipFill>
        <p:spPr>
          <a:xfrm>
            <a:off x="11430000" y="1295400"/>
            <a:ext cx="152400" cy="152400"/>
          </a:xfrm>
          <a:prstGeom prst="rect">
            <a:avLst/>
          </a:prstGeom>
        </p:spPr>
      </p:pic>
      <p:pic>
        <p:nvPicPr>
          <p:cNvPr id="9" name="Image 7" descr="preencoded.png"/>
          <p:cNvPicPr>
            <a:picLocks noChangeAspect="1"/>
          </p:cNvPicPr>
          <p:nvPr/>
        </p:nvPicPr>
        <p:blipFill>
          <a:blip r:embed="rId8"/>
          <a:stretch>
            <a:fillRect/>
          </a:stretch>
        </p:blipFill>
        <p:spPr>
          <a:xfrm>
            <a:off x="609600" y="1790700"/>
            <a:ext cx="228600" cy="228600"/>
          </a:xfrm>
          <a:prstGeom prst="rect">
            <a:avLst/>
          </a:prstGeom>
        </p:spPr>
      </p:pic>
      <p:pic>
        <p:nvPicPr>
          <p:cNvPr id="10" name="Image 8" descr="preencoded.png"/>
          <p:cNvPicPr>
            <a:picLocks noChangeAspect="1"/>
          </p:cNvPicPr>
          <p:nvPr/>
        </p:nvPicPr>
        <p:blipFill>
          <a:blip r:embed="rId9"/>
          <a:stretch>
            <a:fillRect/>
          </a:stretch>
        </p:blipFill>
        <p:spPr>
          <a:xfrm>
            <a:off x="609600" y="2209800"/>
            <a:ext cx="3505200" cy="2438400"/>
          </a:xfrm>
          <a:prstGeom prst="rect">
            <a:avLst/>
          </a:prstGeom>
        </p:spPr>
      </p:pic>
      <p:pic>
        <p:nvPicPr>
          <p:cNvPr id="11" name="Image 9" descr="preencoded.png"/>
          <p:cNvPicPr>
            <a:picLocks noChangeAspect="1"/>
          </p:cNvPicPr>
          <p:nvPr/>
        </p:nvPicPr>
        <p:blipFill>
          <a:blip r:embed="rId10"/>
          <a:stretch>
            <a:fillRect/>
          </a:stretch>
        </p:blipFill>
        <p:spPr>
          <a:xfrm>
            <a:off x="800100" y="2438400"/>
            <a:ext cx="371475" cy="419100"/>
          </a:xfrm>
          <a:prstGeom prst="rect">
            <a:avLst/>
          </a:prstGeom>
        </p:spPr>
      </p:pic>
      <p:pic>
        <p:nvPicPr>
          <p:cNvPr id="12" name="Image 10" descr="preencoded.png"/>
          <p:cNvPicPr>
            <a:picLocks noChangeAspect="1"/>
          </p:cNvPicPr>
          <p:nvPr/>
        </p:nvPicPr>
        <p:blipFill>
          <a:blip r:embed="rId11"/>
          <a:stretch>
            <a:fillRect/>
          </a:stretch>
        </p:blipFill>
        <p:spPr>
          <a:xfrm>
            <a:off x="876300" y="2514600"/>
            <a:ext cx="219075" cy="266700"/>
          </a:xfrm>
          <a:prstGeom prst="rect">
            <a:avLst/>
          </a:prstGeom>
        </p:spPr>
      </p:pic>
      <p:pic>
        <p:nvPicPr>
          <p:cNvPr id="13" name="Image 11" descr="preencoded.png"/>
          <p:cNvPicPr>
            <a:picLocks noChangeAspect="1"/>
          </p:cNvPicPr>
          <p:nvPr/>
        </p:nvPicPr>
        <p:blipFill>
          <a:blip r:embed="rId12"/>
          <a:stretch>
            <a:fillRect/>
          </a:stretch>
        </p:blipFill>
        <p:spPr>
          <a:xfrm>
            <a:off x="800100" y="3657600"/>
            <a:ext cx="371475" cy="419100"/>
          </a:xfrm>
          <a:prstGeom prst="rect">
            <a:avLst/>
          </a:prstGeom>
        </p:spPr>
      </p:pic>
      <p:pic>
        <p:nvPicPr>
          <p:cNvPr id="14" name="Image 12" descr="preencoded.png"/>
          <p:cNvPicPr>
            <a:picLocks noChangeAspect="1"/>
          </p:cNvPicPr>
          <p:nvPr/>
        </p:nvPicPr>
        <p:blipFill>
          <a:blip r:embed="rId13"/>
          <a:stretch>
            <a:fillRect/>
          </a:stretch>
        </p:blipFill>
        <p:spPr>
          <a:xfrm>
            <a:off x="876300" y="3733800"/>
            <a:ext cx="219075" cy="266700"/>
          </a:xfrm>
          <a:prstGeom prst="rect">
            <a:avLst/>
          </a:prstGeom>
        </p:spPr>
      </p:pic>
      <p:pic>
        <p:nvPicPr>
          <p:cNvPr id="15" name="Image 13" descr="preencoded.png"/>
          <p:cNvPicPr>
            <a:picLocks noChangeAspect="1"/>
          </p:cNvPicPr>
          <p:nvPr/>
        </p:nvPicPr>
        <p:blipFill>
          <a:blip r:embed="rId14"/>
          <a:stretch>
            <a:fillRect/>
          </a:stretch>
        </p:blipFill>
        <p:spPr>
          <a:xfrm>
            <a:off x="4343400" y="1790700"/>
            <a:ext cx="200025" cy="228600"/>
          </a:xfrm>
          <a:prstGeom prst="rect">
            <a:avLst/>
          </a:prstGeom>
        </p:spPr>
      </p:pic>
      <p:pic>
        <p:nvPicPr>
          <p:cNvPr id="16" name="Image 14" descr="preencoded.png"/>
          <p:cNvPicPr>
            <a:picLocks noChangeAspect="1"/>
          </p:cNvPicPr>
          <p:nvPr/>
        </p:nvPicPr>
        <p:blipFill>
          <a:blip r:embed="rId9"/>
          <a:stretch>
            <a:fillRect/>
          </a:stretch>
        </p:blipFill>
        <p:spPr>
          <a:xfrm>
            <a:off x="4343400" y="2209800"/>
            <a:ext cx="3505200" cy="2438400"/>
          </a:xfrm>
          <a:prstGeom prst="rect">
            <a:avLst/>
          </a:prstGeom>
        </p:spPr>
      </p:pic>
      <p:pic>
        <p:nvPicPr>
          <p:cNvPr id="17" name="Image 15" descr="preencoded.png"/>
          <p:cNvPicPr>
            <a:picLocks noChangeAspect="1"/>
          </p:cNvPicPr>
          <p:nvPr/>
        </p:nvPicPr>
        <p:blipFill>
          <a:blip r:embed="rId15"/>
          <a:stretch>
            <a:fillRect/>
          </a:stretch>
        </p:blipFill>
        <p:spPr>
          <a:xfrm>
            <a:off x="4533900" y="2438400"/>
            <a:ext cx="323850" cy="419100"/>
          </a:xfrm>
          <a:prstGeom prst="rect">
            <a:avLst/>
          </a:prstGeom>
        </p:spPr>
      </p:pic>
      <p:pic>
        <p:nvPicPr>
          <p:cNvPr id="18" name="Image 16" descr="preencoded.png"/>
          <p:cNvPicPr>
            <a:picLocks noChangeAspect="1"/>
          </p:cNvPicPr>
          <p:nvPr/>
        </p:nvPicPr>
        <p:blipFill>
          <a:blip r:embed="rId16"/>
          <a:stretch>
            <a:fillRect/>
          </a:stretch>
        </p:blipFill>
        <p:spPr>
          <a:xfrm>
            <a:off x="4610100" y="2514600"/>
            <a:ext cx="171450" cy="266700"/>
          </a:xfrm>
          <a:prstGeom prst="rect">
            <a:avLst/>
          </a:prstGeom>
        </p:spPr>
      </p:pic>
      <p:pic>
        <p:nvPicPr>
          <p:cNvPr id="19" name="Image 17" descr="preencoded.png"/>
          <p:cNvPicPr>
            <a:picLocks noChangeAspect="1"/>
          </p:cNvPicPr>
          <p:nvPr/>
        </p:nvPicPr>
        <p:blipFill>
          <a:blip r:embed="rId17"/>
          <a:stretch>
            <a:fillRect/>
          </a:stretch>
        </p:blipFill>
        <p:spPr>
          <a:xfrm>
            <a:off x="4533900" y="3467100"/>
            <a:ext cx="371475" cy="419100"/>
          </a:xfrm>
          <a:prstGeom prst="rect">
            <a:avLst/>
          </a:prstGeom>
        </p:spPr>
      </p:pic>
      <p:pic>
        <p:nvPicPr>
          <p:cNvPr id="20" name="Image 18" descr="preencoded.png"/>
          <p:cNvPicPr>
            <a:picLocks noChangeAspect="1"/>
          </p:cNvPicPr>
          <p:nvPr/>
        </p:nvPicPr>
        <p:blipFill>
          <a:blip r:embed="rId18"/>
          <a:stretch>
            <a:fillRect/>
          </a:stretch>
        </p:blipFill>
        <p:spPr>
          <a:xfrm>
            <a:off x="4610100" y="3543300"/>
            <a:ext cx="219075" cy="266700"/>
          </a:xfrm>
          <a:prstGeom prst="rect">
            <a:avLst/>
          </a:prstGeom>
        </p:spPr>
      </p:pic>
      <p:pic>
        <p:nvPicPr>
          <p:cNvPr id="21" name="Image 19" descr="preencoded.png"/>
          <p:cNvPicPr>
            <a:picLocks noChangeAspect="1"/>
          </p:cNvPicPr>
          <p:nvPr/>
        </p:nvPicPr>
        <p:blipFill>
          <a:blip r:embed="rId19"/>
          <a:stretch>
            <a:fillRect/>
          </a:stretch>
        </p:blipFill>
        <p:spPr>
          <a:xfrm>
            <a:off x="8077200" y="1790700"/>
            <a:ext cx="257175" cy="228600"/>
          </a:xfrm>
          <a:prstGeom prst="rect">
            <a:avLst/>
          </a:prstGeom>
        </p:spPr>
      </p:pic>
      <p:pic>
        <p:nvPicPr>
          <p:cNvPr id="22" name="Image 20" descr="preencoded.png"/>
          <p:cNvPicPr>
            <a:picLocks noChangeAspect="1"/>
          </p:cNvPicPr>
          <p:nvPr/>
        </p:nvPicPr>
        <p:blipFill>
          <a:blip r:embed="rId9"/>
          <a:stretch>
            <a:fillRect/>
          </a:stretch>
        </p:blipFill>
        <p:spPr>
          <a:xfrm>
            <a:off x="8077200" y="2209800"/>
            <a:ext cx="3505200" cy="2438400"/>
          </a:xfrm>
          <a:prstGeom prst="rect">
            <a:avLst/>
          </a:prstGeom>
        </p:spPr>
      </p:pic>
      <p:pic>
        <p:nvPicPr>
          <p:cNvPr id="23" name="Image 21" descr="preencoded.png"/>
          <p:cNvPicPr>
            <a:picLocks noChangeAspect="1"/>
          </p:cNvPicPr>
          <p:nvPr/>
        </p:nvPicPr>
        <p:blipFill>
          <a:blip r:embed="rId20"/>
          <a:stretch>
            <a:fillRect/>
          </a:stretch>
        </p:blipFill>
        <p:spPr>
          <a:xfrm>
            <a:off x="9553575" y="2038350"/>
            <a:ext cx="552450" cy="571500"/>
          </a:xfrm>
          <a:prstGeom prst="rect">
            <a:avLst/>
          </a:prstGeom>
        </p:spPr>
      </p:pic>
      <p:pic>
        <p:nvPicPr>
          <p:cNvPr id="24" name="Image 22" descr="preencoded.png"/>
          <p:cNvPicPr>
            <a:picLocks noChangeAspect="1"/>
          </p:cNvPicPr>
          <p:nvPr/>
        </p:nvPicPr>
        <p:blipFill>
          <a:blip r:embed="rId21"/>
          <a:stretch>
            <a:fillRect/>
          </a:stretch>
        </p:blipFill>
        <p:spPr>
          <a:xfrm>
            <a:off x="9667875" y="2152650"/>
            <a:ext cx="323850" cy="342900"/>
          </a:xfrm>
          <a:prstGeom prst="rect">
            <a:avLst/>
          </a:prstGeom>
        </p:spPr>
      </p:pic>
      <p:sp>
        <p:nvSpPr>
          <p:cNvPr id="25" name="Text 0"/>
          <p:cNvSpPr/>
          <p:nvPr/>
        </p:nvSpPr>
        <p:spPr>
          <a:xfrm>
            <a:off x="609600" y="609600"/>
            <a:ext cx="4407262"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Perspectives futures</a:t>
            </a:r>
            <a:endParaRPr lang="en-US" sz="2426" dirty="0"/>
          </a:p>
        </p:txBody>
      </p:sp>
      <p:sp>
        <p:nvSpPr>
          <p:cNvPr id="26" name="Text 1"/>
          <p:cNvSpPr/>
          <p:nvPr/>
        </p:nvSpPr>
        <p:spPr>
          <a:xfrm>
            <a:off x="952500" y="1752600"/>
            <a:ext cx="38557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Améliorations prévues</a:t>
            </a:r>
            <a:endParaRPr lang="en-US" sz="1646" dirty="0"/>
          </a:p>
        </p:txBody>
      </p:sp>
      <p:sp>
        <p:nvSpPr>
          <p:cNvPr id="27" name="Text 2"/>
          <p:cNvSpPr/>
          <p:nvPr/>
        </p:nvSpPr>
        <p:spPr>
          <a:xfrm>
            <a:off x="1285875" y="2400300"/>
            <a:ext cx="2902268" cy="266700"/>
          </a:xfrm>
          <a:prstGeom prst="rect">
            <a:avLst/>
          </a:prstGeom>
          <a:noFill/>
          <a:ln/>
        </p:spPr>
        <p:txBody>
          <a:bodyPr wrap="square" lIns="0" tIns="0" rIns="0" bIns="0" rtlCol="0" anchor="t">
            <a:spAutoFit/>
          </a:bodyPr>
          <a:lstStyle/>
          <a:p>
            <a:pPr marL="0" indent="0">
              <a:lnSpc>
                <a:spcPts val="2100"/>
              </a:lnSpc>
              <a:buNone/>
            </a:pPr>
            <a:r>
              <a:rPr lang="en-US" sz="1380" dirty="0">
                <a:solidFill>
                  <a:srgbClr val="FDE047"/>
                </a:solidFill>
                <a:latin typeface="ui-sans-serif" pitchFamily="34" charset="0"/>
                <a:ea typeface="ui-sans-serif" pitchFamily="34" charset="-122"/>
                <a:cs typeface="ui-sans-serif" pitchFamily="34" charset="-120"/>
              </a:rPr>
              <a:t>Intégration de l'IA</a:t>
            </a:r>
            <a:endParaRPr lang="en-US" sz="1380" dirty="0"/>
          </a:p>
        </p:txBody>
      </p:sp>
      <p:sp>
        <p:nvSpPr>
          <p:cNvPr id="28" name="Text 3"/>
          <p:cNvSpPr/>
          <p:nvPr/>
        </p:nvSpPr>
        <p:spPr>
          <a:xfrm>
            <a:off x="1285875" y="2705100"/>
            <a:ext cx="2638425"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Affiner davantage les recommandations d'offres d'emploi en analysant des critères plus complexes et des nuances de profil</a:t>
            </a:r>
            <a:endParaRPr lang="en-US" sz="980" dirty="0"/>
          </a:p>
        </p:txBody>
      </p:sp>
      <p:sp>
        <p:nvSpPr>
          <p:cNvPr id="29" name="Text 4"/>
          <p:cNvSpPr/>
          <p:nvPr/>
        </p:nvSpPr>
        <p:spPr>
          <a:xfrm>
            <a:off x="1285875" y="3619500"/>
            <a:ext cx="2902268" cy="266700"/>
          </a:xfrm>
          <a:prstGeom prst="rect">
            <a:avLst/>
          </a:prstGeom>
          <a:noFill/>
          <a:ln/>
        </p:spPr>
        <p:txBody>
          <a:bodyPr wrap="square" lIns="0" tIns="0" rIns="0" bIns="0" rtlCol="0" anchor="t">
            <a:spAutoFit/>
          </a:bodyPr>
          <a:lstStyle/>
          <a:p>
            <a:pPr marL="0" indent="0">
              <a:lnSpc>
                <a:spcPts val="2100"/>
              </a:lnSpc>
              <a:buNone/>
            </a:pPr>
            <a:r>
              <a:rPr lang="en-US" sz="1380" dirty="0">
                <a:solidFill>
                  <a:srgbClr val="FDE047"/>
                </a:solidFill>
                <a:latin typeface="ui-sans-serif" pitchFamily="34" charset="0"/>
                <a:ea typeface="ui-sans-serif" pitchFamily="34" charset="-122"/>
                <a:cs typeface="ui-sans-serif" pitchFamily="34" charset="-120"/>
              </a:rPr>
              <a:t>Chat en direct</a:t>
            </a:r>
            <a:endParaRPr lang="en-US" sz="1380" dirty="0"/>
          </a:p>
        </p:txBody>
      </p:sp>
      <p:sp>
        <p:nvSpPr>
          <p:cNvPr id="30" name="Text 5"/>
          <p:cNvSpPr/>
          <p:nvPr/>
        </p:nvSpPr>
        <p:spPr>
          <a:xfrm>
            <a:off x="1285875" y="3924300"/>
            <a:ext cx="2638425"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Faciliter la communication instantanée entre candidats et recruteurs, accélérant ainsi le processus de recrutement</a:t>
            </a:r>
            <a:endParaRPr lang="en-US" sz="980" dirty="0"/>
          </a:p>
        </p:txBody>
      </p:sp>
      <p:sp>
        <p:nvSpPr>
          <p:cNvPr id="31" name="Text 6"/>
          <p:cNvSpPr/>
          <p:nvPr/>
        </p:nvSpPr>
        <p:spPr>
          <a:xfrm>
            <a:off x="4657725" y="1752600"/>
            <a:ext cx="38557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Évolutions possibles</a:t>
            </a:r>
            <a:endParaRPr lang="en-US" sz="1646" dirty="0"/>
          </a:p>
        </p:txBody>
      </p:sp>
      <p:sp>
        <p:nvSpPr>
          <p:cNvPr id="32" name="Text 7"/>
          <p:cNvSpPr/>
          <p:nvPr/>
        </p:nvSpPr>
        <p:spPr>
          <a:xfrm>
            <a:off x="4972050" y="2400300"/>
            <a:ext cx="2954655" cy="266700"/>
          </a:xfrm>
          <a:prstGeom prst="rect">
            <a:avLst/>
          </a:prstGeom>
          <a:noFill/>
          <a:ln/>
        </p:spPr>
        <p:txBody>
          <a:bodyPr wrap="square" lIns="0" tIns="0" rIns="0" bIns="0" rtlCol="0" anchor="t">
            <a:spAutoFit/>
          </a:bodyPr>
          <a:lstStyle/>
          <a:p>
            <a:pPr marL="0" indent="0">
              <a:lnSpc>
                <a:spcPts val="2100"/>
              </a:lnSpc>
              <a:buNone/>
            </a:pPr>
            <a:r>
              <a:rPr lang="en-US" sz="1380" dirty="0">
                <a:solidFill>
                  <a:srgbClr val="5EEAD4"/>
                </a:solidFill>
                <a:latin typeface="ui-sans-serif" pitchFamily="34" charset="0"/>
                <a:ea typeface="ui-sans-serif" pitchFamily="34" charset="-122"/>
                <a:cs typeface="ui-sans-serif" pitchFamily="34" charset="-120"/>
              </a:rPr>
              <a:t>Extension géographique</a:t>
            </a:r>
            <a:endParaRPr lang="en-US" sz="1380" dirty="0"/>
          </a:p>
        </p:txBody>
      </p:sp>
      <p:sp>
        <p:nvSpPr>
          <p:cNvPr id="33" name="Text 8"/>
          <p:cNvSpPr/>
          <p:nvPr/>
        </p:nvSpPr>
        <p:spPr>
          <a:xfrm>
            <a:off x="4972050" y="2705100"/>
            <a:ext cx="2686050"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Couvrir de nouveaux marchés et régions, augmentant ainsi la portée et l'impact de JOB-MATCH</a:t>
            </a:r>
            <a:endParaRPr lang="en-US" sz="980" dirty="0"/>
          </a:p>
        </p:txBody>
      </p:sp>
      <p:sp>
        <p:nvSpPr>
          <p:cNvPr id="34" name="Text 9"/>
          <p:cNvSpPr/>
          <p:nvPr/>
        </p:nvSpPr>
        <p:spPr>
          <a:xfrm>
            <a:off x="5019675" y="3429000"/>
            <a:ext cx="2902268" cy="266700"/>
          </a:xfrm>
          <a:prstGeom prst="rect">
            <a:avLst/>
          </a:prstGeom>
          <a:noFill/>
          <a:ln/>
        </p:spPr>
        <p:txBody>
          <a:bodyPr wrap="square" lIns="0" tIns="0" rIns="0" bIns="0" rtlCol="0" anchor="t">
            <a:spAutoFit/>
          </a:bodyPr>
          <a:lstStyle/>
          <a:p>
            <a:pPr marL="0" indent="0">
              <a:lnSpc>
                <a:spcPts val="2100"/>
              </a:lnSpc>
              <a:buNone/>
            </a:pPr>
            <a:r>
              <a:rPr lang="en-US" sz="1380" dirty="0">
                <a:solidFill>
                  <a:srgbClr val="5EEAD4"/>
                </a:solidFill>
                <a:latin typeface="ui-sans-serif" pitchFamily="34" charset="0"/>
                <a:ea typeface="ui-sans-serif" pitchFamily="34" charset="-122"/>
                <a:cs typeface="ui-sans-serif" pitchFamily="34" charset="-120"/>
              </a:rPr>
              <a:t>Partenariats stratégiques</a:t>
            </a:r>
            <a:endParaRPr lang="en-US" sz="1380" dirty="0"/>
          </a:p>
        </p:txBody>
      </p:sp>
      <p:sp>
        <p:nvSpPr>
          <p:cNvPr id="35" name="Text 10"/>
          <p:cNvSpPr/>
          <p:nvPr/>
        </p:nvSpPr>
        <p:spPr>
          <a:xfrm>
            <a:off x="5019675" y="3733800"/>
            <a:ext cx="2638425"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Développer des partenariats avec des écoles, universités et entreprises pour offrir des opportunités exclusives et des programmes de formation ciblés</a:t>
            </a:r>
            <a:endParaRPr lang="en-US" sz="980" dirty="0"/>
          </a:p>
        </p:txBody>
      </p:sp>
      <p:sp>
        <p:nvSpPr>
          <p:cNvPr id="36" name="Text 11"/>
          <p:cNvSpPr/>
          <p:nvPr/>
        </p:nvSpPr>
        <p:spPr>
          <a:xfrm>
            <a:off x="8448675" y="1752600"/>
            <a:ext cx="38557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Objectif à long terme</a:t>
            </a:r>
            <a:endParaRPr lang="en-US" sz="1646" dirty="0"/>
          </a:p>
        </p:txBody>
      </p:sp>
      <p:sp>
        <p:nvSpPr>
          <p:cNvPr id="37" name="Text 12"/>
          <p:cNvSpPr/>
          <p:nvPr/>
        </p:nvSpPr>
        <p:spPr>
          <a:xfrm>
            <a:off x="8111490" y="2762250"/>
            <a:ext cx="3436620" cy="304800"/>
          </a:xfrm>
          <a:prstGeom prst="rect">
            <a:avLst/>
          </a:prstGeom>
          <a:noFill/>
          <a:ln/>
        </p:spPr>
        <p:txBody>
          <a:bodyPr wrap="square" lIns="0" tIns="0" rIns="0" bIns="0" rtlCol="0" anchor="t">
            <a:spAutoFit/>
          </a:bodyPr>
          <a:lstStyle/>
          <a:p>
            <a:pPr marL="0" indent="0" algn="ctr">
              <a:lnSpc>
                <a:spcPts val="2400"/>
              </a:lnSpc>
              <a:buNone/>
            </a:pPr>
            <a:r>
              <a:rPr lang="en-US" sz="1646" b="1" dirty="0">
                <a:solidFill>
                  <a:srgbClr val="FDBA74"/>
                </a:solidFill>
                <a:latin typeface="ui-sans-serif" pitchFamily="34" charset="0"/>
                <a:ea typeface="ui-sans-serif" pitchFamily="34" charset="-122"/>
                <a:cs typeface="ui-sans-serif" pitchFamily="34" charset="-120"/>
              </a:rPr>
              <a:t>Devenir la référence</a:t>
            </a:r>
            <a:endParaRPr lang="en-US" sz="1646" dirty="0"/>
          </a:p>
        </p:txBody>
      </p:sp>
      <p:sp>
        <p:nvSpPr>
          <p:cNvPr id="38" name="Text 13"/>
          <p:cNvSpPr/>
          <p:nvPr/>
        </p:nvSpPr>
        <p:spPr>
          <a:xfrm>
            <a:off x="8267700" y="3143250"/>
            <a:ext cx="3124200" cy="800100"/>
          </a:xfrm>
          <a:prstGeom prst="rect">
            <a:avLst/>
          </a:prstGeom>
          <a:noFill/>
          <a:ln/>
        </p:spPr>
        <p:txBody>
          <a:bodyPr wrap="square" lIns="0" tIns="0" rIns="0" bIns="0" rtlCol="0" anchor="t">
            <a:spAutoFit/>
          </a:bodyPr>
          <a:lstStyle/>
          <a:p>
            <a:pPr marL="0" indent="0" algn="ctr">
              <a:lnSpc>
                <a:spcPts val="2100"/>
              </a:lnSpc>
              <a:buNone/>
            </a:pPr>
            <a:r>
              <a:rPr lang="en-US" sz="1260" dirty="0">
                <a:solidFill>
                  <a:srgbClr val="FFFFFF"/>
                </a:solidFill>
                <a:latin typeface="ui-sans-serif" pitchFamily="34" charset="0"/>
                <a:ea typeface="ui-sans-serif" pitchFamily="34" charset="-122"/>
                <a:cs typeface="ui-sans-serif" pitchFamily="34" charset="-120"/>
              </a:rPr>
              <a:t>Devenir la référence incontournable de la recherche d'emploi en ligne dans la région Afrique et MENA</a:t>
            </a:r>
            <a:endParaRPr lang="en-US" sz="1260" dirty="0"/>
          </a:p>
        </p:txBody>
      </p:sp>
      <p:sp>
        <p:nvSpPr>
          <p:cNvPr id="39" name="Text 14"/>
          <p:cNvSpPr/>
          <p:nvPr/>
        </p:nvSpPr>
        <p:spPr>
          <a:xfrm>
            <a:off x="8267700" y="4019550"/>
            <a:ext cx="3124200" cy="800100"/>
          </a:xfrm>
          <a:prstGeom prst="rect">
            <a:avLst/>
          </a:prstGeom>
          <a:noFill/>
          <a:ln/>
        </p:spPr>
        <p:txBody>
          <a:bodyPr wrap="square" lIns="0" tIns="0" rIns="0" bIns="0" rtlCol="0" anchor="t">
            <a:spAutoFit/>
          </a:bodyPr>
          <a:lstStyle/>
          <a:p>
            <a:pPr marL="0" indent="0" algn="ctr">
              <a:lnSpc>
                <a:spcPts val="2100"/>
              </a:lnSpc>
              <a:buNone/>
            </a:pPr>
            <a:r>
              <a:rPr lang="en-US" sz="1260" dirty="0">
                <a:solidFill>
                  <a:srgbClr val="FFFFFF"/>
                </a:solidFill>
                <a:latin typeface="ui-sans-serif" pitchFamily="34" charset="0"/>
                <a:ea typeface="ui-sans-serif" pitchFamily="34" charset="-122"/>
                <a:cs typeface="ui-sans-serif" pitchFamily="34" charset="-120"/>
              </a:rPr>
              <a:t>Offrant une solution complète et innovante pour tous les acteurs du marché du travail</a:t>
            </a:r>
            <a:endParaRPr lang="en-US" sz="12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2438400"/>
            <a:ext cx="371475" cy="495300"/>
          </a:xfrm>
          <a:prstGeom prst="rect">
            <a:avLst/>
          </a:prstGeom>
        </p:spPr>
      </p:pic>
      <p:pic>
        <p:nvPicPr>
          <p:cNvPr id="5" name="Image 3" descr="preencoded.png"/>
          <p:cNvPicPr>
            <a:picLocks noChangeAspect="1"/>
          </p:cNvPicPr>
          <p:nvPr/>
        </p:nvPicPr>
        <p:blipFill>
          <a:blip r:embed="rId6"/>
          <a:stretch>
            <a:fillRect/>
          </a:stretch>
        </p:blipFill>
        <p:spPr>
          <a:xfrm>
            <a:off x="723900" y="2552700"/>
            <a:ext cx="142875" cy="266700"/>
          </a:xfrm>
          <a:prstGeom prst="rect">
            <a:avLst/>
          </a:prstGeom>
        </p:spPr>
      </p:pic>
      <p:pic>
        <p:nvPicPr>
          <p:cNvPr id="6" name="Image 4" descr="preencoded.png"/>
          <p:cNvPicPr>
            <a:picLocks noChangeAspect="1"/>
          </p:cNvPicPr>
          <p:nvPr/>
        </p:nvPicPr>
        <p:blipFill>
          <a:blip r:embed="rId7"/>
          <a:stretch>
            <a:fillRect/>
          </a:stretch>
        </p:blipFill>
        <p:spPr>
          <a:xfrm>
            <a:off x="609600" y="3162300"/>
            <a:ext cx="419100" cy="495300"/>
          </a:xfrm>
          <a:prstGeom prst="rect">
            <a:avLst/>
          </a:prstGeom>
        </p:spPr>
      </p:pic>
      <p:pic>
        <p:nvPicPr>
          <p:cNvPr id="7" name="Image 5" descr="preencoded.png"/>
          <p:cNvPicPr>
            <a:picLocks noChangeAspect="1"/>
          </p:cNvPicPr>
          <p:nvPr/>
        </p:nvPicPr>
        <p:blipFill>
          <a:blip r:embed="rId8"/>
          <a:stretch>
            <a:fillRect/>
          </a:stretch>
        </p:blipFill>
        <p:spPr>
          <a:xfrm>
            <a:off x="723900" y="3276600"/>
            <a:ext cx="190500" cy="266700"/>
          </a:xfrm>
          <a:prstGeom prst="rect">
            <a:avLst/>
          </a:prstGeom>
        </p:spPr>
      </p:pic>
      <p:pic>
        <p:nvPicPr>
          <p:cNvPr id="8" name="Image 6" descr="preencoded.png"/>
          <p:cNvPicPr>
            <a:picLocks noChangeAspect="1"/>
          </p:cNvPicPr>
          <p:nvPr/>
        </p:nvPicPr>
        <p:blipFill>
          <a:blip r:embed="rId9"/>
          <a:stretch>
            <a:fillRect/>
          </a:stretch>
        </p:blipFill>
        <p:spPr>
          <a:xfrm>
            <a:off x="609600" y="3886200"/>
            <a:ext cx="419100" cy="495300"/>
          </a:xfrm>
          <a:prstGeom prst="rect">
            <a:avLst/>
          </a:prstGeom>
        </p:spPr>
      </p:pic>
      <p:pic>
        <p:nvPicPr>
          <p:cNvPr id="9" name="Image 7" descr="preencoded.png"/>
          <p:cNvPicPr>
            <a:picLocks noChangeAspect="1"/>
          </p:cNvPicPr>
          <p:nvPr/>
        </p:nvPicPr>
        <p:blipFill>
          <a:blip r:embed="rId10"/>
          <a:stretch>
            <a:fillRect/>
          </a:stretch>
        </p:blipFill>
        <p:spPr>
          <a:xfrm>
            <a:off x="723900" y="400050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6096000" y="1371600"/>
            <a:ext cx="5486400" cy="4876800"/>
          </a:xfrm>
          <a:prstGeom prst="rect">
            <a:avLst/>
          </a:prstGeom>
        </p:spPr>
      </p:pic>
      <p:pic>
        <p:nvPicPr>
          <p:cNvPr id="11" name="Image 9" descr="preencoded.png"/>
          <p:cNvPicPr>
            <a:picLocks noChangeAspect="1"/>
          </p:cNvPicPr>
          <p:nvPr/>
        </p:nvPicPr>
        <p:blipFill>
          <a:blip r:embed="rId12"/>
          <a:stretch>
            <a:fillRect/>
          </a:stretch>
        </p:blipFill>
        <p:spPr>
          <a:xfrm>
            <a:off x="6400800" y="2133600"/>
            <a:ext cx="5181600" cy="1447800"/>
          </a:xfrm>
          <a:prstGeom prst="rect">
            <a:avLst/>
          </a:prstGeom>
        </p:spPr>
      </p:pic>
      <p:pic>
        <p:nvPicPr>
          <p:cNvPr id="12" name="Image 10" descr="preencoded.png"/>
          <p:cNvPicPr>
            <a:picLocks noChangeAspect="1"/>
          </p:cNvPicPr>
          <p:nvPr/>
        </p:nvPicPr>
        <p:blipFill>
          <a:blip r:embed="rId13"/>
          <a:stretch>
            <a:fillRect/>
          </a:stretch>
        </p:blipFill>
        <p:spPr>
          <a:xfrm>
            <a:off x="6591300" y="2590800"/>
            <a:ext cx="457200" cy="533400"/>
          </a:xfrm>
          <a:prstGeom prst="rect">
            <a:avLst/>
          </a:prstGeom>
        </p:spPr>
      </p:pic>
      <p:pic>
        <p:nvPicPr>
          <p:cNvPr id="13" name="Image 11" descr="preencoded.png"/>
          <p:cNvPicPr>
            <a:picLocks noChangeAspect="1"/>
          </p:cNvPicPr>
          <p:nvPr/>
        </p:nvPicPr>
        <p:blipFill>
          <a:blip r:embed="rId14"/>
          <a:stretch>
            <a:fillRect/>
          </a:stretch>
        </p:blipFill>
        <p:spPr>
          <a:xfrm>
            <a:off x="6705600" y="2705100"/>
            <a:ext cx="228600" cy="304800"/>
          </a:xfrm>
          <a:prstGeom prst="rect">
            <a:avLst/>
          </a:prstGeom>
        </p:spPr>
      </p:pic>
      <p:pic>
        <p:nvPicPr>
          <p:cNvPr id="14" name="Image 12" descr="preencoded.png"/>
          <p:cNvPicPr>
            <a:picLocks noChangeAspect="1"/>
          </p:cNvPicPr>
          <p:nvPr/>
        </p:nvPicPr>
        <p:blipFill>
          <a:blip r:embed="rId15"/>
          <a:stretch>
            <a:fillRect/>
          </a:stretch>
        </p:blipFill>
        <p:spPr>
          <a:xfrm>
            <a:off x="6400800" y="3886200"/>
            <a:ext cx="5181600" cy="1104900"/>
          </a:xfrm>
          <a:prstGeom prst="rect">
            <a:avLst/>
          </a:prstGeom>
        </p:spPr>
      </p:pic>
      <p:pic>
        <p:nvPicPr>
          <p:cNvPr id="15" name="Image 13" descr="preencoded.png"/>
          <p:cNvPicPr>
            <a:picLocks noChangeAspect="1"/>
          </p:cNvPicPr>
          <p:nvPr/>
        </p:nvPicPr>
        <p:blipFill>
          <a:blip r:embed="rId16"/>
          <a:stretch>
            <a:fillRect/>
          </a:stretch>
        </p:blipFill>
        <p:spPr>
          <a:xfrm>
            <a:off x="6553200" y="4267200"/>
            <a:ext cx="219075" cy="342900"/>
          </a:xfrm>
          <a:prstGeom prst="rect">
            <a:avLst/>
          </a:prstGeom>
        </p:spPr>
      </p:pic>
      <p:sp>
        <p:nvSpPr>
          <p:cNvPr id="16" name="Text 0"/>
          <p:cNvSpPr/>
          <p:nvPr/>
        </p:nvSpPr>
        <p:spPr>
          <a:xfrm>
            <a:off x="609600" y="609600"/>
            <a:ext cx="3128352"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Problématique</a:t>
            </a:r>
            <a:endParaRPr lang="en-US" sz="2426" dirty="0"/>
          </a:p>
        </p:txBody>
      </p:sp>
      <p:sp>
        <p:nvSpPr>
          <p:cNvPr id="17" name="Text 1"/>
          <p:cNvSpPr/>
          <p:nvPr/>
        </p:nvSpPr>
        <p:spPr>
          <a:xfrm>
            <a:off x="609600" y="1371600"/>
            <a:ext cx="5181600" cy="6096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Contexte actuel de la recherche d'emploi</a:t>
            </a:r>
            <a:endParaRPr lang="en-US" sz="1646" dirty="0"/>
          </a:p>
        </p:txBody>
      </p:sp>
      <p:sp>
        <p:nvSpPr>
          <p:cNvPr id="18" name="Text 2"/>
          <p:cNvSpPr/>
          <p:nvPr/>
        </p:nvSpPr>
        <p:spPr>
          <a:xfrm>
            <a:off x="1133475" y="2438400"/>
            <a:ext cx="4657725"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La recherche d'emploi est chronophage et génératrice de stress pour de nombreux individus</a:t>
            </a:r>
            <a:endParaRPr lang="en-US" sz="1260" dirty="0"/>
          </a:p>
        </p:txBody>
      </p:sp>
      <p:sp>
        <p:nvSpPr>
          <p:cNvPr id="19" name="Text 3"/>
          <p:cNvSpPr/>
          <p:nvPr/>
        </p:nvSpPr>
        <p:spPr>
          <a:xfrm>
            <a:off x="1181100" y="3162300"/>
            <a:ext cx="46101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Les plateformes existantes sont trop génériques, avec une personnalisation limitée des résultats</a:t>
            </a:r>
            <a:endParaRPr lang="en-US" sz="1260" dirty="0"/>
          </a:p>
        </p:txBody>
      </p:sp>
      <p:sp>
        <p:nvSpPr>
          <p:cNvPr id="20" name="Text 4"/>
          <p:cNvSpPr/>
          <p:nvPr/>
        </p:nvSpPr>
        <p:spPr>
          <a:xfrm>
            <a:off x="1181100" y="3886200"/>
            <a:ext cx="46101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Manque de correspondance précise entre les profils des candidats et les exigences des offres d'emploi</a:t>
            </a:r>
            <a:endParaRPr lang="en-US" sz="1260" dirty="0"/>
          </a:p>
        </p:txBody>
      </p:sp>
      <p:sp>
        <p:nvSpPr>
          <p:cNvPr id="21" name="Text 5"/>
          <p:cNvSpPr/>
          <p:nvPr/>
        </p:nvSpPr>
        <p:spPr>
          <a:xfrm>
            <a:off x="6400800" y="1371600"/>
            <a:ext cx="5209773"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Problème à résoudre par JOB-MATCH</a:t>
            </a:r>
            <a:endParaRPr lang="en-US" sz="1646" dirty="0"/>
          </a:p>
        </p:txBody>
      </p:sp>
      <p:sp>
        <p:nvSpPr>
          <p:cNvPr id="22" name="Text 6"/>
          <p:cNvSpPr/>
          <p:nvPr/>
        </p:nvSpPr>
        <p:spPr>
          <a:xfrm>
            <a:off x="7200900" y="2324100"/>
            <a:ext cx="4191000" cy="1066800"/>
          </a:xfrm>
          <a:prstGeom prst="rect">
            <a:avLst/>
          </a:prstGeom>
          <a:noFill/>
          <a:ln/>
        </p:spPr>
        <p:txBody>
          <a:bodyPr wrap="square" lIns="0" tIns="0" rIns="0" bIns="0" rtlCol="0" anchor="t">
            <a:spAutoFit/>
          </a:bodyPr>
          <a:lstStyle/>
          <a:p>
            <a:pPr marL="0" indent="0">
              <a:lnSpc>
                <a:spcPts val="2100"/>
              </a:lnSpc>
              <a:buNone/>
            </a:pPr>
            <a:r>
              <a:rPr lang="en-US" sz="1380" dirty="0">
                <a:solidFill>
                  <a:srgbClr val="FFFFFF"/>
                </a:solidFill>
                <a:latin typeface="ui-sans-serif" pitchFamily="34" charset="0"/>
                <a:ea typeface="ui-sans-serif" pitchFamily="34" charset="-122"/>
                <a:cs typeface="ui-sans-serif" pitchFamily="34" charset="-120"/>
              </a:rPr>
              <a:t>Comment faciliter et accélérer la mise en relation entre un candidat et l'offre d'emploi la plus pertinente, en minimisant le temps et les efforts investis ?</a:t>
            </a:r>
            <a:endParaRPr lang="en-US" sz="1380" dirty="0"/>
          </a:p>
        </p:txBody>
      </p:sp>
      <p:sp>
        <p:nvSpPr>
          <p:cNvPr id="23" name="Text 7"/>
          <p:cNvSpPr/>
          <p:nvPr/>
        </p:nvSpPr>
        <p:spPr>
          <a:xfrm>
            <a:off x="6924675" y="4038600"/>
            <a:ext cx="4505325" cy="8001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JOB-MATCH vise à créer une solution qui connecte efficacement les candidats, les offres d'emploi et les recruteurs</a:t>
            </a:r>
            <a:endParaRPr lang="en-US" sz="12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6106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8610600"/>
          </a:xfrm>
          <a:prstGeom prst="rect">
            <a:avLst/>
          </a:prstGeom>
        </p:spPr>
      </p:pic>
      <p:pic>
        <p:nvPicPr>
          <p:cNvPr id="4" name="Image 2" descr="preencoded.png"/>
          <p:cNvPicPr>
            <a:picLocks noChangeAspect="1"/>
          </p:cNvPicPr>
          <p:nvPr/>
        </p:nvPicPr>
        <p:blipFill>
          <a:blip r:embed="rId5"/>
          <a:stretch>
            <a:fillRect/>
          </a:stretch>
        </p:blipFill>
        <p:spPr>
          <a:xfrm>
            <a:off x="609600" y="1905000"/>
            <a:ext cx="10972800" cy="1104900"/>
          </a:xfrm>
          <a:prstGeom prst="rect">
            <a:avLst/>
          </a:prstGeom>
        </p:spPr>
      </p:pic>
      <p:pic>
        <p:nvPicPr>
          <p:cNvPr id="5" name="Image 3" descr="preencoded.png"/>
          <p:cNvPicPr>
            <a:picLocks noChangeAspect="1"/>
          </p:cNvPicPr>
          <p:nvPr/>
        </p:nvPicPr>
        <p:blipFill>
          <a:blip r:embed="rId6"/>
          <a:stretch>
            <a:fillRect/>
          </a:stretch>
        </p:blipFill>
        <p:spPr>
          <a:xfrm>
            <a:off x="762000" y="2190750"/>
            <a:ext cx="514350" cy="533400"/>
          </a:xfrm>
          <a:prstGeom prst="rect">
            <a:avLst/>
          </a:prstGeom>
        </p:spPr>
      </p:pic>
      <p:pic>
        <p:nvPicPr>
          <p:cNvPr id="6" name="Image 4" descr="preencoded.png"/>
          <p:cNvPicPr>
            <a:picLocks noChangeAspect="1"/>
          </p:cNvPicPr>
          <p:nvPr/>
        </p:nvPicPr>
        <p:blipFill>
          <a:blip r:embed="rId7"/>
          <a:stretch>
            <a:fillRect/>
          </a:stretch>
        </p:blipFill>
        <p:spPr>
          <a:xfrm>
            <a:off x="876300" y="2305050"/>
            <a:ext cx="285750" cy="304800"/>
          </a:xfrm>
          <a:prstGeom prst="rect">
            <a:avLst/>
          </a:prstGeom>
        </p:spPr>
      </p:pic>
      <p:pic>
        <p:nvPicPr>
          <p:cNvPr id="7" name="Image 5" descr="preencoded.png"/>
          <p:cNvPicPr>
            <a:picLocks noChangeAspect="1"/>
          </p:cNvPicPr>
          <p:nvPr/>
        </p:nvPicPr>
        <p:blipFill>
          <a:blip r:embed="rId8"/>
          <a:stretch>
            <a:fillRect/>
          </a:stretch>
        </p:blipFill>
        <p:spPr>
          <a:xfrm>
            <a:off x="609600" y="3924300"/>
            <a:ext cx="3555950" cy="1943100"/>
          </a:xfrm>
          <a:prstGeom prst="rect">
            <a:avLst/>
          </a:prstGeom>
        </p:spPr>
      </p:pic>
      <p:pic>
        <p:nvPicPr>
          <p:cNvPr id="8" name="Image 6" descr="preencoded.png"/>
          <p:cNvPicPr>
            <a:picLocks noChangeAspect="1"/>
          </p:cNvPicPr>
          <p:nvPr/>
        </p:nvPicPr>
        <p:blipFill>
          <a:blip r:embed="rId9"/>
          <a:stretch>
            <a:fillRect/>
          </a:stretch>
        </p:blipFill>
        <p:spPr>
          <a:xfrm>
            <a:off x="2158901" y="4076700"/>
            <a:ext cx="457200" cy="533400"/>
          </a:xfrm>
          <a:prstGeom prst="rect">
            <a:avLst/>
          </a:prstGeom>
        </p:spPr>
      </p:pic>
      <p:pic>
        <p:nvPicPr>
          <p:cNvPr id="9" name="Image 7" descr="preencoded.png"/>
          <p:cNvPicPr>
            <a:picLocks noChangeAspect="1"/>
          </p:cNvPicPr>
          <p:nvPr/>
        </p:nvPicPr>
        <p:blipFill>
          <a:blip r:embed="rId10"/>
          <a:stretch>
            <a:fillRect/>
          </a:stretch>
        </p:blipFill>
        <p:spPr>
          <a:xfrm>
            <a:off x="2273201" y="419100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4317950" y="3924300"/>
            <a:ext cx="3555950" cy="1943100"/>
          </a:xfrm>
          <a:prstGeom prst="rect">
            <a:avLst/>
          </a:prstGeom>
        </p:spPr>
      </p:pic>
      <p:pic>
        <p:nvPicPr>
          <p:cNvPr id="11" name="Image 9" descr="preencoded.png"/>
          <p:cNvPicPr>
            <a:picLocks noChangeAspect="1"/>
          </p:cNvPicPr>
          <p:nvPr/>
        </p:nvPicPr>
        <p:blipFill>
          <a:blip r:embed="rId12"/>
          <a:stretch>
            <a:fillRect/>
          </a:stretch>
        </p:blipFill>
        <p:spPr>
          <a:xfrm>
            <a:off x="5867251" y="4076700"/>
            <a:ext cx="457200" cy="533400"/>
          </a:xfrm>
          <a:prstGeom prst="rect">
            <a:avLst/>
          </a:prstGeom>
        </p:spPr>
      </p:pic>
      <p:pic>
        <p:nvPicPr>
          <p:cNvPr id="12" name="Image 10" descr="preencoded.png"/>
          <p:cNvPicPr>
            <a:picLocks noChangeAspect="1"/>
          </p:cNvPicPr>
          <p:nvPr/>
        </p:nvPicPr>
        <p:blipFill>
          <a:blip r:embed="rId13"/>
          <a:stretch>
            <a:fillRect/>
          </a:stretch>
        </p:blipFill>
        <p:spPr>
          <a:xfrm>
            <a:off x="5981551" y="4191000"/>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8026301" y="3924300"/>
            <a:ext cx="3556099" cy="1943100"/>
          </a:xfrm>
          <a:prstGeom prst="rect">
            <a:avLst/>
          </a:prstGeom>
        </p:spPr>
      </p:pic>
      <p:pic>
        <p:nvPicPr>
          <p:cNvPr id="14" name="Image 12" descr="preencoded.png"/>
          <p:cNvPicPr>
            <a:picLocks noChangeAspect="1"/>
          </p:cNvPicPr>
          <p:nvPr/>
        </p:nvPicPr>
        <p:blipFill>
          <a:blip r:embed="rId15"/>
          <a:stretch>
            <a:fillRect/>
          </a:stretch>
        </p:blipFill>
        <p:spPr>
          <a:xfrm>
            <a:off x="9575750" y="4076700"/>
            <a:ext cx="457200" cy="533400"/>
          </a:xfrm>
          <a:prstGeom prst="rect">
            <a:avLst/>
          </a:prstGeom>
        </p:spPr>
      </p:pic>
      <p:pic>
        <p:nvPicPr>
          <p:cNvPr id="15" name="Image 13" descr="preencoded.png"/>
          <p:cNvPicPr>
            <a:picLocks noChangeAspect="1"/>
          </p:cNvPicPr>
          <p:nvPr/>
        </p:nvPicPr>
        <p:blipFill>
          <a:blip r:embed="rId16"/>
          <a:stretch>
            <a:fillRect/>
          </a:stretch>
        </p:blipFill>
        <p:spPr>
          <a:xfrm>
            <a:off x="9690050" y="4191000"/>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609600" y="6781800"/>
            <a:ext cx="3555950" cy="1219200"/>
          </a:xfrm>
          <a:prstGeom prst="rect">
            <a:avLst/>
          </a:prstGeom>
        </p:spPr>
      </p:pic>
      <p:pic>
        <p:nvPicPr>
          <p:cNvPr id="17" name="Image 15" descr="preencoded.png"/>
          <p:cNvPicPr>
            <a:picLocks noChangeAspect="1"/>
          </p:cNvPicPr>
          <p:nvPr/>
        </p:nvPicPr>
        <p:blipFill>
          <a:blip r:embed="rId18"/>
          <a:stretch>
            <a:fillRect/>
          </a:stretch>
        </p:blipFill>
        <p:spPr>
          <a:xfrm>
            <a:off x="4317950" y="6781800"/>
            <a:ext cx="3555950" cy="1219200"/>
          </a:xfrm>
          <a:prstGeom prst="rect">
            <a:avLst/>
          </a:prstGeom>
        </p:spPr>
      </p:pic>
      <p:pic>
        <p:nvPicPr>
          <p:cNvPr id="18" name="Image 16" descr="preencoded.png"/>
          <p:cNvPicPr>
            <a:picLocks noChangeAspect="1"/>
          </p:cNvPicPr>
          <p:nvPr/>
        </p:nvPicPr>
        <p:blipFill>
          <a:blip r:embed="rId19"/>
          <a:stretch>
            <a:fillRect/>
          </a:stretch>
        </p:blipFill>
        <p:spPr>
          <a:xfrm>
            <a:off x="8026301" y="6781800"/>
            <a:ext cx="3556099" cy="1219200"/>
          </a:xfrm>
          <a:prstGeom prst="rect">
            <a:avLst/>
          </a:prstGeom>
        </p:spPr>
      </p:pic>
      <p:sp>
        <p:nvSpPr>
          <p:cNvPr id="19" name="Text 0"/>
          <p:cNvSpPr/>
          <p:nvPr/>
        </p:nvSpPr>
        <p:spPr>
          <a:xfrm>
            <a:off x="609600" y="609600"/>
            <a:ext cx="3785161"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Vision &amp; Objectifs</a:t>
            </a:r>
            <a:endParaRPr lang="en-US" sz="2426" dirty="0"/>
          </a:p>
        </p:txBody>
      </p:sp>
      <p:sp>
        <p:nvSpPr>
          <p:cNvPr id="20" name="Text 1"/>
          <p:cNvSpPr/>
          <p:nvPr/>
        </p:nvSpPr>
        <p:spPr>
          <a:xfrm>
            <a:off x="609600" y="1295400"/>
            <a:ext cx="4564097"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Objectif principal de JOB-MATCH</a:t>
            </a:r>
            <a:endParaRPr lang="en-US" sz="1646" dirty="0"/>
          </a:p>
        </p:txBody>
      </p:sp>
      <p:sp>
        <p:nvSpPr>
          <p:cNvPr id="21" name="Text 2"/>
          <p:cNvSpPr/>
          <p:nvPr/>
        </p:nvSpPr>
        <p:spPr>
          <a:xfrm>
            <a:off x="1428750" y="2057400"/>
            <a:ext cx="10001250" cy="800100"/>
          </a:xfrm>
          <a:prstGeom prst="rect">
            <a:avLst/>
          </a:prstGeom>
          <a:noFill/>
          <a:ln/>
        </p:spPr>
        <p:txBody>
          <a:bodyPr wrap="square" lIns="0" tIns="0" rIns="0" bIns="0" rtlCol="0" anchor="t">
            <a:spAutoFit/>
          </a:bodyPr>
          <a:lstStyle/>
          <a:p>
            <a:pPr marL="0" indent="0">
              <a:lnSpc>
                <a:spcPts val="2100"/>
              </a:lnSpc>
              <a:buNone/>
            </a:pPr>
            <a:r>
              <a:rPr lang="en-US" sz="1380" dirty="0">
                <a:solidFill>
                  <a:srgbClr val="FFFFFF"/>
                </a:solidFill>
                <a:latin typeface="ui-sans-serif" pitchFamily="34" charset="0"/>
                <a:ea typeface="ui-sans-serif" pitchFamily="34" charset="-122"/>
                <a:cs typeface="ui-sans-serif" pitchFamily="34" charset="-120"/>
              </a:rPr>
              <a:t>Offrir une plateforme intelligente et personnalisée qui connecte efficacement les candidats, les offres d'emploi et les recruteurs, transformant la recherche d'emploi en une expérience plus fluide et plus pertinente pour toutes les parties prenantes.</a:t>
            </a:r>
            <a:endParaRPr lang="en-US" sz="1380" dirty="0"/>
          </a:p>
        </p:txBody>
      </p:sp>
      <p:sp>
        <p:nvSpPr>
          <p:cNvPr id="22" name="Text 3"/>
          <p:cNvSpPr/>
          <p:nvPr/>
        </p:nvSpPr>
        <p:spPr>
          <a:xfrm>
            <a:off x="609600" y="3314700"/>
            <a:ext cx="2066851"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Valeur ajoutée</a:t>
            </a:r>
            <a:endParaRPr lang="en-US" sz="1646" dirty="0"/>
          </a:p>
        </p:txBody>
      </p:sp>
      <p:sp>
        <p:nvSpPr>
          <p:cNvPr id="23" name="Text 4"/>
          <p:cNvSpPr/>
          <p:nvPr/>
        </p:nvSpPr>
        <p:spPr>
          <a:xfrm>
            <a:off x="762000" y="4724400"/>
            <a:ext cx="3251150" cy="5334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FFFFFF"/>
                </a:solidFill>
                <a:latin typeface="ui-sans-serif" pitchFamily="34" charset="0"/>
                <a:ea typeface="ui-sans-serif" pitchFamily="34" charset="-122"/>
                <a:cs typeface="ui-sans-serif" pitchFamily="34" charset="-120"/>
              </a:rPr>
              <a:t>Recommandations personnalisées</a:t>
            </a:r>
            <a:endParaRPr lang="en-US" sz="1260" dirty="0"/>
          </a:p>
        </p:txBody>
      </p:sp>
      <p:sp>
        <p:nvSpPr>
          <p:cNvPr id="24" name="Text 5"/>
          <p:cNvSpPr/>
          <p:nvPr/>
        </p:nvSpPr>
        <p:spPr>
          <a:xfrm>
            <a:off x="762000" y="5334000"/>
            <a:ext cx="3251150"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Algorithmes avancés proposant des offres d'emploi adaptées au profil de chaque candidat</a:t>
            </a:r>
            <a:endParaRPr lang="en-US" sz="980" dirty="0"/>
          </a:p>
        </p:txBody>
      </p:sp>
      <p:sp>
        <p:nvSpPr>
          <p:cNvPr id="25" name="Text 6"/>
          <p:cNvSpPr/>
          <p:nvPr/>
        </p:nvSpPr>
        <p:spPr>
          <a:xfrm>
            <a:off x="5327385" y="4724400"/>
            <a:ext cx="1537082"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FFFFFF"/>
                </a:solidFill>
                <a:latin typeface="ui-sans-serif" pitchFamily="34" charset="0"/>
                <a:ea typeface="ui-sans-serif" pitchFamily="34" charset="-122"/>
                <a:cs typeface="ui-sans-serif" pitchFamily="34" charset="-120"/>
              </a:rPr>
              <a:t>Gain de temps</a:t>
            </a:r>
            <a:endParaRPr lang="en-US" sz="1260" dirty="0"/>
          </a:p>
        </p:txBody>
      </p:sp>
      <p:sp>
        <p:nvSpPr>
          <p:cNvPr id="26" name="Text 7"/>
          <p:cNvSpPr/>
          <p:nvPr/>
        </p:nvSpPr>
        <p:spPr>
          <a:xfrm>
            <a:off x="4470350" y="5067300"/>
            <a:ext cx="3251150"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Filtrage des offres non pertinentes et automatisation d'une partie de la recherche</a:t>
            </a:r>
            <a:endParaRPr lang="en-US" sz="980" dirty="0"/>
          </a:p>
        </p:txBody>
      </p:sp>
      <p:sp>
        <p:nvSpPr>
          <p:cNvPr id="27" name="Text 8"/>
          <p:cNvSpPr/>
          <p:nvPr/>
        </p:nvSpPr>
        <p:spPr>
          <a:xfrm>
            <a:off x="8956655" y="4724400"/>
            <a:ext cx="1695390"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FFFFFF"/>
                </a:solidFill>
                <a:latin typeface="ui-sans-serif" pitchFamily="34" charset="0"/>
                <a:ea typeface="ui-sans-serif" pitchFamily="34" charset="-122"/>
                <a:cs typeface="ui-sans-serif" pitchFamily="34" charset="-120"/>
              </a:rPr>
              <a:t>Matching précis</a:t>
            </a:r>
            <a:endParaRPr lang="en-US" sz="1260" dirty="0"/>
          </a:p>
        </p:txBody>
      </p:sp>
      <p:sp>
        <p:nvSpPr>
          <p:cNvPr id="28" name="Text 9"/>
          <p:cNvSpPr/>
          <p:nvPr/>
        </p:nvSpPr>
        <p:spPr>
          <a:xfrm>
            <a:off x="8178701" y="5067300"/>
            <a:ext cx="3251299"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Analyse des compétences réelles, assurant une adéquation fine entre les besoins et les profils</a:t>
            </a:r>
            <a:endParaRPr lang="en-US" sz="980" dirty="0"/>
          </a:p>
        </p:txBody>
      </p:sp>
      <p:sp>
        <p:nvSpPr>
          <p:cNvPr id="29" name="Text 10"/>
          <p:cNvSpPr/>
          <p:nvPr/>
        </p:nvSpPr>
        <p:spPr>
          <a:xfrm>
            <a:off x="609600" y="6172200"/>
            <a:ext cx="162434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Public cible</a:t>
            </a:r>
            <a:endParaRPr lang="en-US" sz="1646" dirty="0"/>
          </a:p>
        </p:txBody>
      </p:sp>
      <p:sp>
        <p:nvSpPr>
          <p:cNvPr id="30" name="Text 11"/>
          <p:cNvSpPr/>
          <p:nvPr/>
        </p:nvSpPr>
        <p:spPr>
          <a:xfrm>
            <a:off x="1295400" y="7162800"/>
            <a:ext cx="2750835"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Jeunes diplômés</a:t>
            </a:r>
            <a:endParaRPr lang="en-US" sz="1260" dirty="0"/>
          </a:p>
        </p:txBody>
      </p:sp>
      <p:sp>
        <p:nvSpPr>
          <p:cNvPr id="31" name="Text 12"/>
          <p:cNvSpPr/>
          <p:nvPr/>
        </p:nvSpPr>
        <p:spPr>
          <a:xfrm>
            <a:off x="1295400" y="7429500"/>
            <a:ext cx="275083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Faciliter leur insertion professionnelle</a:t>
            </a:r>
            <a:endParaRPr lang="en-US" sz="980" dirty="0"/>
          </a:p>
        </p:txBody>
      </p:sp>
      <p:sp>
        <p:nvSpPr>
          <p:cNvPr id="32" name="Text 13"/>
          <p:cNvSpPr/>
          <p:nvPr/>
        </p:nvSpPr>
        <p:spPr>
          <a:xfrm>
            <a:off x="5003750" y="6934200"/>
            <a:ext cx="2717750" cy="5334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Professionnels en reconversion</a:t>
            </a:r>
            <a:endParaRPr lang="en-US" sz="1260" dirty="0"/>
          </a:p>
        </p:txBody>
      </p:sp>
      <p:sp>
        <p:nvSpPr>
          <p:cNvPr id="33" name="Text 14"/>
          <p:cNvSpPr/>
          <p:nvPr/>
        </p:nvSpPr>
        <p:spPr>
          <a:xfrm>
            <a:off x="5003750" y="7467600"/>
            <a:ext cx="271775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Aider à identifier les passerelles vers de nouvelles carrières</a:t>
            </a:r>
            <a:endParaRPr lang="en-US" sz="980" dirty="0"/>
          </a:p>
        </p:txBody>
      </p:sp>
      <p:sp>
        <p:nvSpPr>
          <p:cNvPr id="34" name="Text 15"/>
          <p:cNvSpPr/>
          <p:nvPr/>
        </p:nvSpPr>
        <p:spPr>
          <a:xfrm>
            <a:off x="8664476" y="7067550"/>
            <a:ext cx="3042077"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Recruteurs &amp; entreprises</a:t>
            </a:r>
            <a:endParaRPr lang="en-US" sz="1260" dirty="0"/>
          </a:p>
        </p:txBody>
      </p:sp>
      <p:sp>
        <p:nvSpPr>
          <p:cNvPr id="35" name="Text 16"/>
          <p:cNvSpPr/>
          <p:nvPr/>
        </p:nvSpPr>
        <p:spPr>
          <a:xfrm>
            <a:off x="8664476" y="7334250"/>
            <a:ext cx="2765524"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Accès rapide à des profils qualifiés et pertinents</a:t>
            </a:r>
            <a:endParaRPr lang="en-US" sz="9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295400"/>
            <a:ext cx="3505200" cy="2514600"/>
          </a:xfrm>
          <a:prstGeom prst="rect">
            <a:avLst/>
          </a:prstGeom>
        </p:spPr>
      </p:pic>
      <p:pic>
        <p:nvPicPr>
          <p:cNvPr id="5" name="Image 3" descr="preencoded.png"/>
          <p:cNvPicPr>
            <a:picLocks noChangeAspect="1"/>
          </p:cNvPicPr>
          <p:nvPr/>
        </p:nvPicPr>
        <p:blipFill>
          <a:blip r:embed="rId6"/>
          <a:stretch>
            <a:fillRect/>
          </a:stretch>
        </p:blipFill>
        <p:spPr>
          <a:xfrm>
            <a:off x="800100" y="1485900"/>
            <a:ext cx="457200" cy="533400"/>
          </a:xfrm>
          <a:prstGeom prst="rect">
            <a:avLst/>
          </a:prstGeom>
        </p:spPr>
      </p:pic>
      <p:pic>
        <p:nvPicPr>
          <p:cNvPr id="6" name="Image 4" descr="preencoded.png"/>
          <p:cNvPicPr>
            <a:picLocks noChangeAspect="1"/>
          </p:cNvPicPr>
          <p:nvPr/>
        </p:nvPicPr>
        <p:blipFill>
          <a:blip r:embed="rId7"/>
          <a:stretch>
            <a:fillRect/>
          </a:stretch>
        </p:blipFill>
        <p:spPr>
          <a:xfrm>
            <a:off x="914400" y="1600200"/>
            <a:ext cx="228600" cy="304800"/>
          </a:xfrm>
          <a:prstGeom prst="rect">
            <a:avLst/>
          </a:prstGeom>
        </p:spPr>
      </p:pic>
      <p:pic>
        <p:nvPicPr>
          <p:cNvPr id="7" name="Image 5" descr="preencoded.png"/>
          <p:cNvPicPr>
            <a:picLocks noChangeAspect="1"/>
          </p:cNvPicPr>
          <p:nvPr/>
        </p:nvPicPr>
        <p:blipFill>
          <a:blip r:embed="rId8"/>
          <a:stretch>
            <a:fillRect/>
          </a:stretch>
        </p:blipFill>
        <p:spPr>
          <a:xfrm>
            <a:off x="952500" y="2171700"/>
            <a:ext cx="171450" cy="190500"/>
          </a:xfrm>
          <a:prstGeom prst="rect">
            <a:avLst/>
          </a:prstGeom>
        </p:spPr>
      </p:pic>
      <p:pic>
        <p:nvPicPr>
          <p:cNvPr id="8" name="Image 6" descr="preencoded.png"/>
          <p:cNvPicPr>
            <a:picLocks noChangeAspect="1"/>
          </p:cNvPicPr>
          <p:nvPr/>
        </p:nvPicPr>
        <p:blipFill>
          <a:blip r:embed="rId9"/>
          <a:stretch>
            <a:fillRect/>
          </a:stretch>
        </p:blipFill>
        <p:spPr>
          <a:xfrm>
            <a:off x="952500" y="2933700"/>
            <a:ext cx="152400" cy="190500"/>
          </a:xfrm>
          <a:prstGeom prst="rect">
            <a:avLst/>
          </a:prstGeom>
        </p:spPr>
      </p:pic>
      <p:pic>
        <p:nvPicPr>
          <p:cNvPr id="9" name="Image 7" descr="preencoded.png"/>
          <p:cNvPicPr>
            <a:picLocks noChangeAspect="1"/>
          </p:cNvPicPr>
          <p:nvPr/>
        </p:nvPicPr>
        <p:blipFill>
          <a:blip r:embed="rId5"/>
          <a:stretch>
            <a:fillRect/>
          </a:stretch>
        </p:blipFill>
        <p:spPr>
          <a:xfrm>
            <a:off x="4343400" y="1295400"/>
            <a:ext cx="3505200" cy="2514600"/>
          </a:xfrm>
          <a:prstGeom prst="rect">
            <a:avLst/>
          </a:prstGeom>
        </p:spPr>
      </p:pic>
      <p:pic>
        <p:nvPicPr>
          <p:cNvPr id="10" name="Image 8" descr="preencoded.png"/>
          <p:cNvPicPr>
            <a:picLocks noChangeAspect="1"/>
          </p:cNvPicPr>
          <p:nvPr/>
        </p:nvPicPr>
        <p:blipFill>
          <a:blip r:embed="rId10"/>
          <a:stretch>
            <a:fillRect/>
          </a:stretch>
        </p:blipFill>
        <p:spPr>
          <a:xfrm>
            <a:off x="4533900" y="1485900"/>
            <a:ext cx="514350" cy="533400"/>
          </a:xfrm>
          <a:prstGeom prst="rect">
            <a:avLst/>
          </a:prstGeom>
        </p:spPr>
      </p:pic>
      <p:pic>
        <p:nvPicPr>
          <p:cNvPr id="11" name="Image 9" descr="preencoded.png"/>
          <p:cNvPicPr>
            <a:picLocks noChangeAspect="1"/>
          </p:cNvPicPr>
          <p:nvPr/>
        </p:nvPicPr>
        <p:blipFill>
          <a:blip r:embed="rId11"/>
          <a:stretch>
            <a:fillRect/>
          </a:stretch>
        </p:blipFill>
        <p:spPr>
          <a:xfrm>
            <a:off x="4648200" y="1600200"/>
            <a:ext cx="285750" cy="304800"/>
          </a:xfrm>
          <a:prstGeom prst="rect">
            <a:avLst/>
          </a:prstGeom>
        </p:spPr>
      </p:pic>
      <p:pic>
        <p:nvPicPr>
          <p:cNvPr id="12" name="Image 10" descr="preencoded.png"/>
          <p:cNvPicPr>
            <a:picLocks noChangeAspect="1"/>
          </p:cNvPicPr>
          <p:nvPr/>
        </p:nvPicPr>
        <p:blipFill>
          <a:blip r:embed="rId12"/>
          <a:stretch>
            <a:fillRect/>
          </a:stretch>
        </p:blipFill>
        <p:spPr>
          <a:xfrm>
            <a:off x="4686300" y="2438400"/>
            <a:ext cx="133350" cy="190500"/>
          </a:xfrm>
          <a:prstGeom prst="rect">
            <a:avLst/>
          </a:prstGeom>
        </p:spPr>
      </p:pic>
      <p:pic>
        <p:nvPicPr>
          <p:cNvPr id="13" name="Image 11" descr="preencoded.png"/>
          <p:cNvPicPr>
            <a:picLocks noChangeAspect="1"/>
          </p:cNvPicPr>
          <p:nvPr/>
        </p:nvPicPr>
        <p:blipFill>
          <a:blip r:embed="rId13"/>
          <a:stretch>
            <a:fillRect/>
          </a:stretch>
        </p:blipFill>
        <p:spPr>
          <a:xfrm>
            <a:off x="4686300" y="3200400"/>
            <a:ext cx="133350" cy="190500"/>
          </a:xfrm>
          <a:prstGeom prst="rect">
            <a:avLst/>
          </a:prstGeom>
        </p:spPr>
      </p:pic>
      <p:pic>
        <p:nvPicPr>
          <p:cNvPr id="14" name="Image 12" descr="preencoded.png"/>
          <p:cNvPicPr>
            <a:picLocks noChangeAspect="1"/>
          </p:cNvPicPr>
          <p:nvPr/>
        </p:nvPicPr>
        <p:blipFill>
          <a:blip r:embed="rId5"/>
          <a:stretch>
            <a:fillRect/>
          </a:stretch>
        </p:blipFill>
        <p:spPr>
          <a:xfrm>
            <a:off x="8077200" y="1295400"/>
            <a:ext cx="3505200" cy="2514600"/>
          </a:xfrm>
          <a:prstGeom prst="rect">
            <a:avLst/>
          </a:prstGeom>
        </p:spPr>
      </p:pic>
      <p:pic>
        <p:nvPicPr>
          <p:cNvPr id="15" name="Image 13" descr="preencoded.png"/>
          <p:cNvPicPr>
            <a:picLocks noChangeAspect="1"/>
          </p:cNvPicPr>
          <p:nvPr/>
        </p:nvPicPr>
        <p:blipFill>
          <a:blip r:embed="rId14"/>
          <a:stretch>
            <a:fillRect/>
          </a:stretch>
        </p:blipFill>
        <p:spPr>
          <a:xfrm>
            <a:off x="8267700" y="1485900"/>
            <a:ext cx="485775" cy="533400"/>
          </a:xfrm>
          <a:prstGeom prst="rect">
            <a:avLst/>
          </a:prstGeom>
        </p:spPr>
      </p:pic>
      <p:pic>
        <p:nvPicPr>
          <p:cNvPr id="16" name="Image 14" descr="preencoded.png"/>
          <p:cNvPicPr>
            <a:picLocks noChangeAspect="1"/>
          </p:cNvPicPr>
          <p:nvPr/>
        </p:nvPicPr>
        <p:blipFill>
          <a:blip r:embed="rId15"/>
          <a:stretch>
            <a:fillRect/>
          </a:stretch>
        </p:blipFill>
        <p:spPr>
          <a:xfrm>
            <a:off x="8382000" y="1600200"/>
            <a:ext cx="257175" cy="304800"/>
          </a:xfrm>
          <a:prstGeom prst="rect">
            <a:avLst/>
          </a:prstGeom>
        </p:spPr>
      </p:pic>
      <p:pic>
        <p:nvPicPr>
          <p:cNvPr id="17" name="Image 15" descr="preencoded.png"/>
          <p:cNvPicPr>
            <a:picLocks noChangeAspect="1"/>
          </p:cNvPicPr>
          <p:nvPr/>
        </p:nvPicPr>
        <p:blipFill>
          <a:blip r:embed="rId16"/>
          <a:stretch>
            <a:fillRect/>
          </a:stretch>
        </p:blipFill>
        <p:spPr>
          <a:xfrm>
            <a:off x="8420100" y="2438400"/>
            <a:ext cx="171450" cy="190500"/>
          </a:xfrm>
          <a:prstGeom prst="rect">
            <a:avLst/>
          </a:prstGeom>
        </p:spPr>
      </p:pic>
      <p:pic>
        <p:nvPicPr>
          <p:cNvPr id="18" name="Image 16" descr="preencoded.png"/>
          <p:cNvPicPr>
            <a:picLocks noChangeAspect="1"/>
          </p:cNvPicPr>
          <p:nvPr/>
        </p:nvPicPr>
        <p:blipFill>
          <a:blip r:embed="rId17"/>
          <a:stretch>
            <a:fillRect/>
          </a:stretch>
        </p:blipFill>
        <p:spPr>
          <a:xfrm>
            <a:off x="8420100" y="2971800"/>
            <a:ext cx="152400" cy="190500"/>
          </a:xfrm>
          <a:prstGeom prst="rect">
            <a:avLst/>
          </a:prstGeom>
        </p:spPr>
      </p:pic>
      <p:pic>
        <p:nvPicPr>
          <p:cNvPr id="19" name="Image 17" descr="preencoded.png"/>
          <p:cNvPicPr>
            <a:picLocks noChangeAspect="1"/>
          </p:cNvPicPr>
          <p:nvPr/>
        </p:nvPicPr>
        <p:blipFill>
          <a:blip r:embed="rId18"/>
          <a:stretch>
            <a:fillRect/>
          </a:stretch>
        </p:blipFill>
        <p:spPr>
          <a:xfrm>
            <a:off x="609600" y="4038600"/>
            <a:ext cx="10972800" cy="1866900"/>
          </a:xfrm>
          <a:prstGeom prst="rect">
            <a:avLst/>
          </a:prstGeom>
        </p:spPr>
      </p:pic>
      <p:pic>
        <p:nvPicPr>
          <p:cNvPr id="20" name="Image 18" descr="preencoded.png"/>
          <p:cNvPicPr>
            <a:picLocks noChangeAspect="1"/>
          </p:cNvPicPr>
          <p:nvPr/>
        </p:nvPicPr>
        <p:blipFill>
          <a:blip r:embed="rId19"/>
          <a:stretch>
            <a:fillRect/>
          </a:stretch>
        </p:blipFill>
        <p:spPr>
          <a:xfrm>
            <a:off x="800100" y="4229100"/>
            <a:ext cx="485775" cy="533400"/>
          </a:xfrm>
          <a:prstGeom prst="rect">
            <a:avLst/>
          </a:prstGeom>
        </p:spPr>
      </p:pic>
      <p:pic>
        <p:nvPicPr>
          <p:cNvPr id="21" name="Image 19" descr="preencoded.png"/>
          <p:cNvPicPr>
            <a:picLocks noChangeAspect="1"/>
          </p:cNvPicPr>
          <p:nvPr/>
        </p:nvPicPr>
        <p:blipFill>
          <a:blip r:embed="rId20"/>
          <a:stretch>
            <a:fillRect/>
          </a:stretch>
        </p:blipFill>
        <p:spPr>
          <a:xfrm>
            <a:off x="914400" y="4343400"/>
            <a:ext cx="257175" cy="304800"/>
          </a:xfrm>
          <a:prstGeom prst="rect">
            <a:avLst/>
          </a:prstGeom>
        </p:spPr>
      </p:pic>
      <p:pic>
        <p:nvPicPr>
          <p:cNvPr id="22" name="Image 20" descr="preencoded.png"/>
          <p:cNvPicPr>
            <a:picLocks noChangeAspect="1"/>
          </p:cNvPicPr>
          <p:nvPr/>
        </p:nvPicPr>
        <p:blipFill>
          <a:blip r:embed="rId21"/>
          <a:stretch>
            <a:fillRect/>
          </a:stretch>
        </p:blipFill>
        <p:spPr>
          <a:xfrm>
            <a:off x="1768673" y="4914900"/>
            <a:ext cx="419100" cy="495300"/>
          </a:xfrm>
          <a:prstGeom prst="rect">
            <a:avLst/>
          </a:prstGeom>
        </p:spPr>
      </p:pic>
      <p:pic>
        <p:nvPicPr>
          <p:cNvPr id="23" name="Image 21" descr="preencoded.png"/>
          <p:cNvPicPr>
            <a:picLocks noChangeAspect="1"/>
          </p:cNvPicPr>
          <p:nvPr/>
        </p:nvPicPr>
        <p:blipFill>
          <a:blip r:embed="rId22"/>
          <a:stretch>
            <a:fillRect/>
          </a:stretch>
        </p:blipFill>
        <p:spPr>
          <a:xfrm>
            <a:off x="1882973" y="5029200"/>
            <a:ext cx="190500" cy="266700"/>
          </a:xfrm>
          <a:prstGeom prst="rect">
            <a:avLst/>
          </a:prstGeom>
        </p:spPr>
      </p:pic>
      <p:pic>
        <p:nvPicPr>
          <p:cNvPr id="24" name="Image 22" descr="preencoded.png"/>
          <p:cNvPicPr>
            <a:picLocks noChangeAspect="1"/>
          </p:cNvPicPr>
          <p:nvPr/>
        </p:nvPicPr>
        <p:blipFill>
          <a:blip r:embed="rId23"/>
          <a:stretch>
            <a:fillRect/>
          </a:stretch>
        </p:blipFill>
        <p:spPr>
          <a:xfrm>
            <a:off x="3886944" y="4914900"/>
            <a:ext cx="419100" cy="495300"/>
          </a:xfrm>
          <a:prstGeom prst="rect">
            <a:avLst/>
          </a:prstGeom>
        </p:spPr>
      </p:pic>
      <p:pic>
        <p:nvPicPr>
          <p:cNvPr id="25" name="Image 23" descr="preencoded.png"/>
          <p:cNvPicPr>
            <a:picLocks noChangeAspect="1"/>
          </p:cNvPicPr>
          <p:nvPr/>
        </p:nvPicPr>
        <p:blipFill>
          <a:blip r:embed="rId24"/>
          <a:stretch>
            <a:fillRect/>
          </a:stretch>
        </p:blipFill>
        <p:spPr>
          <a:xfrm>
            <a:off x="4001244" y="5029200"/>
            <a:ext cx="190500" cy="266700"/>
          </a:xfrm>
          <a:prstGeom prst="rect">
            <a:avLst/>
          </a:prstGeom>
        </p:spPr>
      </p:pic>
      <p:pic>
        <p:nvPicPr>
          <p:cNvPr id="26" name="Image 24" descr="preencoded.png"/>
          <p:cNvPicPr>
            <a:picLocks noChangeAspect="1"/>
          </p:cNvPicPr>
          <p:nvPr/>
        </p:nvPicPr>
        <p:blipFill>
          <a:blip r:embed="rId25"/>
          <a:stretch>
            <a:fillRect/>
          </a:stretch>
        </p:blipFill>
        <p:spPr>
          <a:xfrm>
            <a:off x="5981402" y="4914900"/>
            <a:ext cx="466725" cy="495300"/>
          </a:xfrm>
          <a:prstGeom prst="rect">
            <a:avLst/>
          </a:prstGeom>
        </p:spPr>
      </p:pic>
      <p:pic>
        <p:nvPicPr>
          <p:cNvPr id="27" name="Image 25" descr="preencoded.png"/>
          <p:cNvPicPr>
            <a:picLocks noChangeAspect="1"/>
          </p:cNvPicPr>
          <p:nvPr/>
        </p:nvPicPr>
        <p:blipFill>
          <a:blip r:embed="rId26"/>
          <a:stretch>
            <a:fillRect/>
          </a:stretch>
        </p:blipFill>
        <p:spPr>
          <a:xfrm>
            <a:off x="6095702" y="5029200"/>
            <a:ext cx="238125" cy="266700"/>
          </a:xfrm>
          <a:prstGeom prst="rect">
            <a:avLst/>
          </a:prstGeom>
        </p:spPr>
      </p:pic>
      <p:pic>
        <p:nvPicPr>
          <p:cNvPr id="28" name="Image 26" descr="preencoded.png"/>
          <p:cNvPicPr>
            <a:picLocks noChangeAspect="1"/>
          </p:cNvPicPr>
          <p:nvPr/>
        </p:nvPicPr>
        <p:blipFill>
          <a:blip r:embed="rId27"/>
          <a:stretch>
            <a:fillRect/>
          </a:stretch>
        </p:blipFill>
        <p:spPr>
          <a:xfrm>
            <a:off x="8123486" y="4914900"/>
            <a:ext cx="419100" cy="495300"/>
          </a:xfrm>
          <a:prstGeom prst="rect">
            <a:avLst/>
          </a:prstGeom>
        </p:spPr>
      </p:pic>
      <p:pic>
        <p:nvPicPr>
          <p:cNvPr id="29" name="Image 27" descr="preencoded.png"/>
          <p:cNvPicPr>
            <a:picLocks noChangeAspect="1"/>
          </p:cNvPicPr>
          <p:nvPr/>
        </p:nvPicPr>
        <p:blipFill>
          <a:blip r:embed="rId28"/>
          <a:stretch>
            <a:fillRect/>
          </a:stretch>
        </p:blipFill>
        <p:spPr>
          <a:xfrm>
            <a:off x="8237786" y="5029200"/>
            <a:ext cx="190500" cy="266700"/>
          </a:xfrm>
          <a:prstGeom prst="rect">
            <a:avLst/>
          </a:prstGeom>
        </p:spPr>
      </p:pic>
      <p:pic>
        <p:nvPicPr>
          <p:cNvPr id="30" name="Image 28" descr="preencoded.png"/>
          <p:cNvPicPr>
            <a:picLocks noChangeAspect="1"/>
          </p:cNvPicPr>
          <p:nvPr/>
        </p:nvPicPr>
        <p:blipFill>
          <a:blip r:embed="rId29"/>
          <a:stretch>
            <a:fillRect/>
          </a:stretch>
        </p:blipFill>
        <p:spPr>
          <a:xfrm>
            <a:off x="10241756" y="4914900"/>
            <a:ext cx="419100" cy="495300"/>
          </a:xfrm>
          <a:prstGeom prst="rect">
            <a:avLst/>
          </a:prstGeom>
        </p:spPr>
      </p:pic>
      <p:pic>
        <p:nvPicPr>
          <p:cNvPr id="31" name="Image 29" descr="preencoded.png"/>
          <p:cNvPicPr>
            <a:picLocks noChangeAspect="1"/>
          </p:cNvPicPr>
          <p:nvPr/>
        </p:nvPicPr>
        <p:blipFill>
          <a:blip r:embed="rId30"/>
          <a:stretch>
            <a:fillRect/>
          </a:stretch>
        </p:blipFill>
        <p:spPr>
          <a:xfrm>
            <a:off x="10356056" y="5029200"/>
            <a:ext cx="190500" cy="266700"/>
          </a:xfrm>
          <a:prstGeom prst="rect">
            <a:avLst/>
          </a:prstGeom>
        </p:spPr>
      </p:pic>
      <p:sp>
        <p:nvSpPr>
          <p:cNvPr id="32" name="Text 0"/>
          <p:cNvSpPr/>
          <p:nvPr/>
        </p:nvSpPr>
        <p:spPr>
          <a:xfrm>
            <a:off x="609600" y="609600"/>
            <a:ext cx="2911926"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Méthodologie</a:t>
            </a:r>
            <a:endParaRPr lang="en-US" sz="2426" dirty="0"/>
          </a:p>
        </p:txBody>
      </p:sp>
      <p:sp>
        <p:nvSpPr>
          <p:cNvPr id="33" name="Text 1"/>
          <p:cNvSpPr/>
          <p:nvPr/>
        </p:nvSpPr>
        <p:spPr>
          <a:xfrm>
            <a:off x="1371600" y="1619250"/>
            <a:ext cx="598036"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Agile</a:t>
            </a:r>
            <a:endParaRPr lang="en-US" sz="1380" dirty="0"/>
          </a:p>
        </p:txBody>
      </p:sp>
      <p:sp>
        <p:nvSpPr>
          <p:cNvPr id="34" name="Text 2"/>
          <p:cNvSpPr/>
          <p:nvPr/>
        </p:nvSpPr>
        <p:spPr>
          <a:xfrm>
            <a:off x="1200150" y="2133600"/>
            <a:ext cx="2724150" cy="685800"/>
          </a:xfrm>
          <a:prstGeom prst="rect">
            <a:avLst/>
          </a:prstGeom>
          <a:noFill/>
          <a:ln/>
        </p:spPr>
        <p:txBody>
          <a:bodyPr wrap="square" lIns="0" tIns="0" rIns="0" bIns="0" rtlCol="0" anchor="t"/>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User Stories: Capturer les besoins des utilisateurs de manière concise et orientée valeur</a:t>
            </a:r>
            <a:endParaRPr lang="en-US" sz="1120" dirty="0"/>
          </a:p>
        </p:txBody>
      </p:sp>
      <p:sp>
        <p:nvSpPr>
          <p:cNvPr id="35" name="Text 3"/>
          <p:cNvSpPr/>
          <p:nvPr/>
        </p:nvSpPr>
        <p:spPr>
          <a:xfrm>
            <a:off x="1181100" y="2895600"/>
            <a:ext cx="2743200" cy="685800"/>
          </a:xfrm>
          <a:prstGeom prst="rect">
            <a:avLst/>
          </a:prstGeom>
          <a:noFill/>
          <a:ln/>
        </p:spPr>
        <p:txBody>
          <a:bodyPr wrap="square" lIns="0" tIns="0" rIns="0" bIns="0" rtlCol="0" anchor="t"/>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Backlog produit: Organiser et prioriser les fonctionnalités à développer</a:t>
            </a:r>
            <a:endParaRPr lang="en-US" sz="1120" dirty="0"/>
          </a:p>
        </p:txBody>
      </p:sp>
      <p:sp>
        <p:nvSpPr>
          <p:cNvPr id="36" name="Text 4"/>
          <p:cNvSpPr/>
          <p:nvPr/>
        </p:nvSpPr>
        <p:spPr>
          <a:xfrm>
            <a:off x="5162550" y="1485900"/>
            <a:ext cx="2495550" cy="5334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Réingénierie des processus</a:t>
            </a:r>
            <a:endParaRPr lang="en-US" sz="1380" dirty="0"/>
          </a:p>
        </p:txBody>
      </p:sp>
      <p:sp>
        <p:nvSpPr>
          <p:cNvPr id="37" name="Text 5"/>
          <p:cNvSpPr/>
          <p:nvPr/>
        </p:nvSpPr>
        <p:spPr>
          <a:xfrm>
            <a:off x="4533900" y="2133600"/>
            <a:ext cx="343662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Méthode Hammer &amp; Champy appliquée pour:</a:t>
            </a:r>
            <a:endParaRPr lang="en-US" sz="980" dirty="0"/>
          </a:p>
        </p:txBody>
      </p:sp>
      <p:sp>
        <p:nvSpPr>
          <p:cNvPr id="38" name="Text 6"/>
          <p:cNvSpPr/>
          <p:nvPr/>
        </p:nvSpPr>
        <p:spPr>
          <a:xfrm>
            <a:off x="4895850" y="2400300"/>
            <a:ext cx="2762250" cy="6858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Repenser et optimiser les processus de recherche d'emploi et de recrutement</a:t>
            </a:r>
            <a:endParaRPr lang="en-US" sz="1120" dirty="0"/>
          </a:p>
        </p:txBody>
      </p:sp>
      <p:sp>
        <p:nvSpPr>
          <p:cNvPr id="39" name="Text 7"/>
          <p:cNvSpPr/>
          <p:nvPr/>
        </p:nvSpPr>
        <p:spPr>
          <a:xfrm>
            <a:off x="4895850" y="3162300"/>
            <a:ext cx="2762250" cy="4572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Amélioration radicale de la performance des opérations</a:t>
            </a:r>
            <a:endParaRPr lang="en-US" sz="1120" dirty="0"/>
          </a:p>
        </p:txBody>
      </p:sp>
      <p:sp>
        <p:nvSpPr>
          <p:cNvPr id="40" name="Text 8"/>
          <p:cNvSpPr/>
          <p:nvPr/>
        </p:nvSpPr>
        <p:spPr>
          <a:xfrm>
            <a:off x="8867775" y="1619250"/>
            <a:ext cx="51225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UML</a:t>
            </a:r>
            <a:endParaRPr lang="en-US" sz="1380" dirty="0"/>
          </a:p>
        </p:txBody>
      </p:sp>
      <p:sp>
        <p:nvSpPr>
          <p:cNvPr id="41" name="Text 9"/>
          <p:cNvSpPr/>
          <p:nvPr/>
        </p:nvSpPr>
        <p:spPr>
          <a:xfrm>
            <a:off x="8267700" y="2133600"/>
            <a:ext cx="343662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Unified Modeling Language utilisé pour:</a:t>
            </a:r>
            <a:endParaRPr lang="en-US" sz="980" dirty="0"/>
          </a:p>
        </p:txBody>
      </p:sp>
      <p:sp>
        <p:nvSpPr>
          <p:cNvPr id="42" name="Text 10"/>
          <p:cNvSpPr/>
          <p:nvPr/>
        </p:nvSpPr>
        <p:spPr>
          <a:xfrm>
            <a:off x="8667750" y="2400300"/>
            <a:ext cx="2724150" cy="457200"/>
          </a:xfrm>
          <a:prstGeom prst="rect">
            <a:avLst/>
          </a:prstGeom>
          <a:noFill/>
          <a:ln/>
        </p:spPr>
        <p:txBody>
          <a:bodyPr wrap="square" lIns="0" tIns="0" rIns="0" bIns="0" rtlCol="0" anchor="t"/>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Cas d'utilisation: Modéliser les interactions utilisateur-système</a:t>
            </a:r>
            <a:endParaRPr lang="en-US" sz="1120" dirty="0"/>
          </a:p>
        </p:txBody>
      </p:sp>
      <p:sp>
        <p:nvSpPr>
          <p:cNvPr id="43" name="Text 11"/>
          <p:cNvSpPr/>
          <p:nvPr/>
        </p:nvSpPr>
        <p:spPr>
          <a:xfrm>
            <a:off x="8648700" y="2933700"/>
            <a:ext cx="2743200" cy="685800"/>
          </a:xfrm>
          <a:prstGeom prst="rect">
            <a:avLst/>
          </a:prstGeom>
          <a:noFill/>
          <a:ln/>
        </p:spPr>
        <p:txBody>
          <a:bodyPr wrap="square" lIns="0" tIns="0" rIns="0" bIns="0" rtlCol="0" anchor="t"/>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Diagrammes de classes: Concevoir l'architecture logicielle de manière claire et structurée</a:t>
            </a:r>
            <a:endParaRPr lang="en-US" sz="1120" dirty="0"/>
          </a:p>
        </p:txBody>
      </p:sp>
      <p:sp>
        <p:nvSpPr>
          <p:cNvPr id="44" name="Text 12"/>
          <p:cNvSpPr/>
          <p:nvPr/>
        </p:nvSpPr>
        <p:spPr>
          <a:xfrm>
            <a:off x="1400175" y="4362450"/>
            <a:ext cx="2589907"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Approche Storytelling</a:t>
            </a:r>
            <a:endParaRPr lang="en-US" sz="1380" dirty="0"/>
          </a:p>
        </p:txBody>
      </p:sp>
      <p:sp>
        <p:nvSpPr>
          <p:cNvPr id="45" name="Text 13"/>
          <p:cNvSpPr/>
          <p:nvPr/>
        </p:nvSpPr>
        <p:spPr>
          <a:xfrm>
            <a:off x="1054566" y="5486400"/>
            <a:ext cx="1847314"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Comprendre le besoin</a:t>
            </a:r>
            <a:endParaRPr lang="en-US" sz="1120" dirty="0"/>
          </a:p>
        </p:txBody>
      </p:sp>
      <p:sp>
        <p:nvSpPr>
          <p:cNvPr id="46" name="Text 14"/>
          <p:cNvSpPr/>
          <p:nvPr/>
        </p:nvSpPr>
        <p:spPr>
          <a:xfrm>
            <a:off x="3236521" y="5486400"/>
            <a:ext cx="1719947"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Concevoir le modèle</a:t>
            </a:r>
            <a:endParaRPr lang="en-US" sz="1120" dirty="0"/>
          </a:p>
        </p:txBody>
      </p:sp>
      <p:sp>
        <p:nvSpPr>
          <p:cNvPr id="47" name="Text 15"/>
          <p:cNvSpPr/>
          <p:nvPr/>
        </p:nvSpPr>
        <p:spPr>
          <a:xfrm>
            <a:off x="5730500" y="5486400"/>
            <a:ext cx="968678"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Développer</a:t>
            </a:r>
            <a:endParaRPr lang="en-US" sz="1120" dirty="0"/>
          </a:p>
        </p:txBody>
      </p:sp>
      <p:sp>
        <p:nvSpPr>
          <p:cNvPr id="48" name="Text 16"/>
          <p:cNvSpPr/>
          <p:nvPr/>
        </p:nvSpPr>
        <p:spPr>
          <a:xfrm>
            <a:off x="8081903" y="5486400"/>
            <a:ext cx="502265"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Tester</a:t>
            </a:r>
            <a:endParaRPr lang="en-US" sz="1120" dirty="0"/>
          </a:p>
        </p:txBody>
      </p:sp>
      <p:sp>
        <p:nvSpPr>
          <p:cNvPr id="49" name="Text 17"/>
          <p:cNvSpPr/>
          <p:nvPr/>
        </p:nvSpPr>
        <p:spPr>
          <a:xfrm>
            <a:off x="10223577" y="5486400"/>
            <a:ext cx="455608"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Itérer</a:t>
            </a:r>
            <a:endParaRPr lang="en-US" sz="11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371600"/>
            <a:ext cx="2571750" cy="4876800"/>
          </a:xfrm>
          <a:prstGeom prst="rect">
            <a:avLst/>
          </a:prstGeom>
        </p:spPr>
      </p:pic>
      <p:pic>
        <p:nvPicPr>
          <p:cNvPr id="5" name="Image 3" descr="preencoded.png"/>
          <p:cNvPicPr>
            <a:picLocks noChangeAspect="1"/>
          </p:cNvPicPr>
          <p:nvPr/>
        </p:nvPicPr>
        <p:blipFill>
          <a:blip r:embed="rId6"/>
          <a:stretch>
            <a:fillRect/>
          </a:stretch>
        </p:blipFill>
        <p:spPr>
          <a:xfrm>
            <a:off x="838200" y="2286000"/>
            <a:ext cx="344984" cy="571500"/>
          </a:xfrm>
          <a:prstGeom prst="rect">
            <a:avLst/>
          </a:prstGeom>
        </p:spPr>
      </p:pic>
      <p:pic>
        <p:nvPicPr>
          <p:cNvPr id="6" name="Image 4" descr="preencoded.png"/>
          <p:cNvPicPr>
            <a:picLocks noChangeAspect="1"/>
          </p:cNvPicPr>
          <p:nvPr/>
        </p:nvPicPr>
        <p:blipFill>
          <a:blip r:embed="rId7"/>
          <a:stretch>
            <a:fillRect/>
          </a:stretch>
        </p:blipFill>
        <p:spPr>
          <a:xfrm>
            <a:off x="867817" y="2419350"/>
            <a:ext cx="285750" cy="304800"/>
          </a:xfrm>
          <a:prstGeom prst="rect">
            <a:avLst/>
          </a:prstGeom>
        </p:spPr>
      </p:pic>
      <p:pic>
        <p:nvPicPr>
          <p:cNvPr id="7" name="Image 5" descr="preencoded.png"/>
          <p:cNvPicPr>
            <a:picLocks noChangeAspect="1"/>
          </p:cNvPicPr>
          <p:nvPr/>
        </p:nvPicPr>
        <p:blipFill>
          <a:blip r:embed="rId8"/>
          <a:stretch>
            <a:fillRect/>
          </a:stretch>
        </p:blipFill>
        <p:spPr>
          <a:xfrm>
            <a:off x="838200" y="3200400"/>
            <a:ext cx="348109" cy="571500"/>
          </a:xfrm>
          <a:prstGeom prst="rect">
            <a:avLst/>
          </a:prstGeom>
        </p:spPr>
      </p:pic>
      <p:pic>
        <p:nvPicPr>
          <p:cNvPr id="8" name="Image 6" descr="preencoded.png"/>
          <p:cNvPicPr>
            <a:picLocks noChangeAspect="1"/>
          </p:cNvPicPr>
          <p:nvPr/>
        </p:nvPicPr>
        <p:blipFill>
          <a:blip r:embed="rId9"/>
          <a:stretch>
            <a:fillRect/>
          </a:stretch>
        </p:blipFill>
        <p:spPr>
          <a:xfrm>
            <a:off x="912168" y="3333750"/>
            <a:ext cx="200025" cy="304800"/>
          </a:xfrm>
          <a:prstGeom prst="rect">
            <a:avLst/>
          </a:prstGeom>
        </p:spPr>
      </p:pic>
      <p:pic>
        <p:nvPicPr>
          <p:cNvPr id="9" name="Image 7" descr="preencoded.png"/>
          <p:cNvPicPr>
            <a:picLocks noChangeAspect="1"/>
          </p:cNvPicPr>
          <p:nvPr/>
        </p:nvPicPr>
        <p:blipFill>
          <a:blip r:embed="rId10"/>
          <a:stretch>
            <a:fillRect/>
          </a:stretch>
        </p:blipFill>
        <p:spPr>
          <a:xfrm>
            <a:off x="838200" y="4038600"/>
            <a:ext cx="329803" cy="571500"/>
          </a:xfrm>
          <a:prstGeom prst="rect">
            <a:avLst/>
          </a:prstGeom>
        </p:spPr>
      </p:pic>
      <p:pic>
        <p:nvPicPr>
          <p:cNvPr id="10" name="Image 8" descr="preencoded.png"/>
          <p:cNvPicPr>
            <a:picLocks noChangeAspect="1"/>
          </p:cNvPicPr>
          <p:nvPr/>
        </p:nvPicPr>
        <p:blipFill>
          <a:blip r:embed="rId11"/>
          <a:stretch>
            <a:fillRect/>
          </a:stretch>
        </p:blipFill>
        <p:spPr>
          <a:xfrm>
            <a:off x="888802" y="4171950"/>
            <a:ext cx="228600" cy="304800"/>
          </a:xfrm>
          <a:prstGeom prst="rect">
            <a:avLst/>
          </a:prstGeom>
        </p:spPr>
      </p:pic>
      <p:pic>
        <p:nvPicPr>
          <p:cNvPr id="11" name="Image 9" descr="preencoded.png"/>
          <p:cNvPicPr>
            <a:picLocks noChangeAspect="1"/>
          </p:cNvPicPr>
          <p:nvPr/>
        </p:nvPicPr>
        <p:blipFill>
          <a:blip r:embed="rId5"/>
          <a:stretch>
            <a:fillRect/>
          </a:stretch>
        </p:blipFill>
        <p:spPr>
          <a:xfrm>
            <a:off x="3409950" y="1371600"/>
            <a:ext cx="2571750" cy="4876800"/>
          </a:xfrm>
          <a:prstGeom prst="rect">
            <a:avLst/>
          </a:prstGeom>
        </p:spPr>
      </p:pic>
      <p:pic>
        <p:nvPicPr>
          <p:cNvPr id="12" name="Image 10" descr="preencoded.png"/>
          <p:cNvPicPr>
            <a:picLocks noChangeAspect="1"/>
          </p:cNvPicPr>
          <p:nvPr/>
        </p:nvPicPr>
        <p:blipFill>
          <a:blip r:embed="rId12"/>
          <a:stretch>
            <a:fillRect/>
          </a:stretch>
        </p:blipFill>
        <p:spPr>
          <a:xfrm>
            <a:off x="3638550" y="2209800"/>
            <a:ext cx="511820" cy="571500"/>
          </a:xfrm>
          <a:prstGeom prst="rect">
            <a:avLst/>
          </a:prstGeom>
        </p:spPr>
      </p:pic>
      <p:pic>
        <p:nvPicPr>
          <p:cNvPr id="13" name="Image 11" descr="preencoded.png"/>
          <p:cNvPicPr>
            <a:picLocks noChangeAspect="1"/>
          </p:cNvPicPr>
          <p:nvPr/>
        </p:nvPicPr>
        <p:blipFill>
          <a:blip r:embed="rId13"/>
          <a:stretch>
            <a:fillRect/>
          </a:stretch>
        </p:blipFill>
        <p:spPr>
          <a:xfrm>
            <a:off x="3808661" y="2343150"/>
            <a:ext cx="171450" cy="304800"/>
          </a:xfrm>
          <a:prstGeom prst="rect">
            <a:avLst/>
          </a:prstGeom>
        </p:spPr>
      </p:pic>
      <p:pic>
        <p:nvPicPr>
          <p:cNvPr id="14" name="Image 12" descr="preencoded.png"/>
          <p:cNvPicPr>
            <a:picLocks noChangeAspect="1"/>
          </p:cNvPicPr>
          <p:nvPr/>
        </p:nvPicPr>
        <p:blipFill>
          <a:blip r:embed="rId14"/>
          <a:stretch>
            <a:fillRect/>
          </a:stretch>
        </p:blipFill>
        <p:spPr>
          <a:xfrm>
            <a:off x="3638550" y="3048000"/>
            <a:ext cx="524173" cy="571500"/>
          </a:xfrm>
          <a:prstGeom prst="rect">
            <a:avLst/>
          </a:prstGeom>
        </p:spPr>
      </p:pic>
      <p:pic>
        <p:nvPicPr>
          <p:cNvPr id="15" name="Image 13" descr="preencoded.png"/>
          <p:cNvPicPr>
            <a:picLocks noChangeAspect="1"/>
          </p:cNvPicPr>
          <p:nvPr/>
        </p:nvPicPr>
        <p:blipFill>
          <a:blip r:embed="rId15"/>
          <a:stretch>
            <a:fillRect/>
          </a:stretch>
        </p:blipFill>
        <p:spPr>
          <a:xfrm>
            <a:off x="3814911" y="3181350"/>
            <a:ext cx="171450" cy="304800"/>
          </a:xfrm>
          <a:prstGeom prst="rect">
            <a:avLst/>
          </a:prstGeom>
        </p:spPr>
      </p:pic>
      <p:pic>
        <p:nvPicPr>
          <p:cNvPr id="16" name="Image 14" descr="preencoded.png"/>
          <p:cNvPicPr>
            <a:picLocks noChangeAspect="1"/>
          </p:cNvPicPr>
          <p:nvPr/>
        </p:nvPicPr>
        <p:blipFill>
          <a:blip r:embed="rId16"/>
          <a:stretch>
            <a:fillRect/>
          </a:stretch>
        </p:blipFill>
        <p:spPr>
          <a:xfrm>
            <a:off x="3638550" y="3886200"/>
            <a:ext cx="480566" cy="571500"/>
          </a:xfrm>
          <a:prstGeom prst="rect">
            <a:avLst/>
          </a:prstGeom>
        </p:spPr>
      </p:pic>
      <p:pic>
        <p:nvPicPr>
          <p:cNvPr id="17" name="Image 15" descr="preencoded.png"/>
          <p:cNvPicPr>
            <a:picLocks noChangeAspect="1"/>
          </p:cNvPicPr>
          <p:nvPr/>
        </p:nvPicPr>
        <p:blipFill>
          <a:blip r:embed="rId17"/>
          <a:stretch>
            <a:fillRect/>
          </a:stretch>
        </p:blipFill>
        <p:spPr>
          <a:xfrm>
            <a:off x="3750171" y="4019550"/>
            <a:ext cx="257175" cy="304800"/>
          </a:xfrm>
          <a:prstGeom prst="rect">
            <a:avLst/>
          </a:prstGeom>
        </p:spPr>
      </p:pic>
      <p:pic>
        <p:nvPicPr>
          <p:cNvPr id="18" name="Image 16" descr="preencoded.png"/>
          <p:cNvPicPr>
            <a:picLocks noChangeAspect="1"/>
          </p:cNvPicPr>
          <p:nvPr/>
        </p:nvPicPr>
        <p:blipFill>
          <a:blip r:embed="rId18"/>
          <a:stretch>
            <a:fillRect/>
          </a:stretch>
        </p:blipFill>
        <p:spPr>
          <a:xfrm>
            <a:off x="3638550" y="4724400"/>
            <a:ext cx="337840" cy="571500"/>
          </a:xfrm>
          <a:prstGeom prst="rect">
            <a:avLst/>
          </a:prstGeom>
        </p:spPr>
      </p:pic>
      <p:pic>
        <p:nvPicPr>
          <p:cNvPr id="19" name="Image 17" descr="preencoded.png"/>
          <p:cNvPicPr>
            <a:picLocks noChangeAspect="1"/>
          </p:cNvPicPr>
          <p:nvPr/>
        </p:nvPicPr>
        <p:blipFill>
          <a:blip r:embed="rId19"/>
          <a:stretch>
            <a:fillRect/>
          </a:stretch>
        </p:blipFill>
        <p:spPr>
          <a:xfrm>
            <a:off x="3707457" y="4857750"/>
            <a:ext cx="200025" cy="304800"/>
          </a:xfrm>
          <a:prstGeom prst="rect">
            <a:avLst/>
          </a:prstGeom>
        </p:spPr>
      </p:pic>
      <p:pic>
        <p:nvPicPr>
          <p:cNvPr id="20" name="Image 18" descr="preencoded.png"/>
          <p:cNvPicPr>
            <a:picLocks noChangeAspect="1"/>
          </p:cNvPicPr>
          <p:nvPr/>
        </p:nvPicPr>
        <p:blipFill>
          <a:blip r:embed="rId5"/>
          <a:stretch>
            <a:fillRect/>
          </a:stretch>
        </p:blipFill>
        <p:spPr>
          <a:xfrm>
            <a:off x="6210300" y="1371600"/>
            <a:ext cx="2571750" cy="4876800"/>
          </a:xfrm>
          <a:prstGeom prst="rect">
            <a:avLst/>
          </a:prstGeom>
        </p:spPr>
      </p:pic>
      <p:pic>
        <p:nvPicPr>
          <p:cNvPr id="21" name="Image 19" descr="preencoded.png"/>
          <p:cNvPicPr>
            <a:picLocks noChangeAspect="1"/>
          </p:cNvPicPr>
          <p:nvPr/>
        </p:nvPicPr>
        <p:blipFill>
          <a:blip r:embed="rId20"/>
          <a:stretch>
            <a:fillRect/>
          </a:stretch>
        </p:blipFill>
        <p:spPr>
          <a:xfrm>
            <a:off x="6438900" y="2514600"/>
            <a:ext cx="414933" cy="571500"/>
          </a:xfrm>
          <a:prstGeom prst="rect">
            <a:avLst/>
          </a:prstGeom>
        </p:spPr>
      </p:pic>
      <p:pic>
        <p:nvPicPr>
          <p:cNvPr id="22" name="Image 20" descr="preencoded.png"/>
          <p:cNvPicPr>
            <a:picLocks noChangeAspect="1"/>
          </p:cNvPicPr>
          <p:nvPr/>
        </p:nvPicPr>
        <p:blipFill>
          <a:blip r:embed="rId21"/>
          <a:stretch>
            <a:fillRect/>
          </a:stretch>
        </p:blipFill>
        <p:spPr>
          <a:xfrm>
            <a:off x="6532066" y="2647950"/>
            <a:ext cx="228600" cy="304800"/>
          </a:xfrm>
          <a:prstGeom prst="rect">
            <a:avLst/>
          </a:prstGeom>
        </p:spPr>
      </p:pic>
      <p:pic>
        <p:nvPicPr>
          <p:cNvPr id="23" name="Image 21" descr="preencoded.png"/>
          <p:cNvPicPr>
            <a:picLocks noChangeAspect="1"/>
          </p:cNvPicPr>
          <p:nvPr/>
        </p:nvPicPr>
        <p:blipFill>
          <a:blip r:embed="rId22"/>
          <a:stretch>
            <a:fillRect/>
          </a:stretch>
        </p:blipFill>
        <p:spPr>
          <a:xfrm>
            <a:off x="6438900" y="3352800"/>
            <a:ext cx="445294" cy="571500"/>
          </a:xfrm>
          <a:prstGeom prst="rect">
            <a:avLst/>
          </a:prstGeom>
        </p:spPr>
      </p:pic>
      <p:pic>
        <p:nvPicPr>
          <p:cNvPr id="24" name="Image 22" descr="preencoded.png"/>
          <p:cNvPicPr>
            <a:picLocks noChangeAspect="1"/>
          </p:cNvPicPr>
          <p:nvPr/>
        </p:nvPicPr>
        <p:blipFill>
          <a:blip r:embed="rId23"/>
          <a:stretch>
            <a:fillRect/>
          </a:stretch>
        </p:blipFill>
        <p:spPr>
          <a:xfrm>
            <a:off x="6518672" y="3486150"/>
            <a:ext cx="285750" cy="304800"/>
          </a:xfrm>
          <a:prstGeom prst="rect">
            <a:avLst/>
          </a:prstGeom>
        </p:spPr>
      </p:pic>
      <p:pic>
        <p:nvPicPr>
          <p:cNvPr id="25" name="Image 23" descr="preencoded.png"/>
          <p:cNvPicPr>
            <a:picLocks noChangeAspect="1"/>
          </p:cNvPicPr>
          <p:nvPr/>
        </p:nvPicPr>
        <p:blipFill>
          <a:blip r:embed="rId24"/>
          <a:stretch>
            <a:fillRect/>
          </a:stretch>
        </p:blipFill>
        <p:spPr>
          <a:xfrm>
            <a:off x="6438900" y="4305300"/>
            <a:ext cx="465683" cy="571500"/>
          </a:xfrm>
          <a:prstGeom prst="rect">
            <a:avLst/>
          </a:prstGeom>
        </p:spPr>
      </p:pic>
      <p:pic>
        <p:nvPicPr>
          <p:cNvPr id="26" name="Image 24" descr="preencoded.png"/>
          <p:cNvPicPr>
            <a:picLocks noChangeAspect="1"/>
          </p:cNvPicPr>
          <p:nvPr/>
        </p:nvPicPr>
        <p:blipFill>
          <a:blip r:embed="rId5"/>
          <a:stretch>
            <a:fillRect/>
          </a:stretch>
        </p:blipFill>
        <p:spPr>
          <a:xfrm>
            <a:off x="9010650" y="1371600"/>
            <a:ext cx="2571750" cy="4876800"/>
          </a:xfrm>
          <a:prstGeom prst="rect">
            <a:avLst/>
          </a:prstGeom>
        </p:spPr>
      </p:pic>
      <p:pic>
        <p:nvPicPr>
          <p:cNvPr id="27" name="Image 25" descr="preencoded.png"/>
          <p:cNvPicPr>
            <a:picLocks noChangeAspect="1"/>
          </p:cNvPicPr>
          <p:nvPr/>
        </p:nvPicPr>
        <p:blipFill>
          <a:blip r:embed="rId25"/>
          <a:stretch>
            <a:fillRect/>
          </a:stretch>
        </p:blipFill>
        <p:spPr>
          <a:xfrm>
            <a:off x="9239250" y="2324100"/>
            <a:ext cx="382935" cy="571500"/>
          </a:xfrm>
          <a:prstGeom prst="rect">
            <a:avLst/>
          </a:prstGeom>
        </p:spPr>
      </p:pic>
      <p:pic>
        <p:nvPicPr>
          <p:cNvPr id="28" name="Image 26" descr="preencoded.png"/>
          <p:cNvPicPr>
            <a:picLocks noChangeAspect="1"/>
          </p:cNvPicPr>
          <p:nvPr/>
        </p:nvPicPr>
        <p:blipFill>
          <a:blip r:embed="rId26"/>
          <a:stretch>
            <a:fillRect/>
          </a:stretch>
        </p:blipFill>
        <p:spPr>
          <a:xfrm>
            <a:off x="9330630" y="2457450"/>
            <a:ext cx="200025" cy="304800"/>
          </a:xfrm>
          <a:prstGeom prst="rect">
            <a:avLst/>
          </a:prstGeom>
        </p:spPr>
      </p:pic>
      <p:pic>
        <p:nvPicPr>
          <p:cNvPr id="29" name="Image 27" descr="preencoded.png"/>
          <p:cNvPicPr>
            <a:picLocks noChangeAspect="1"/>
          </p:cNvPicPr>
          <p:nvPr/>
        </p:nvPicPr>
        <p:blipFill>
          <a:blip r:embed="rId27"/>
          <a:stretch>
            <a:fillRect/>
          </a:stretch>
        </p:blipFill>
        <p:spPr>
          <a:xfrm>
            <a:off x="9239250" y="3390900"/>
            <a:ext cx="422077" cy="571500"/>
          </a:xfrm>
          <a:prstGeom prst="rect">
            <a:avLst/>
          </a:prstGeom>
        </p:spPr>
      </p:pic>
      <p:pic>
        <p:nvPicPr>
          <p:cNvPr id="30" name="Image 28" descr="preencoded.png"/>
          <p:cNvPicPr>
            <a:picLocks noChangeAspect="1"/>
          </p:cNvPicPr>
          <p:nvPr/>
        </p:nvPicPr>
        <p:blipFill>
          <a:blip r:embed="rId28"/>
          <a:stretch>
            <a:fillRect/>
          </a:stretch>
        </p:blipFill>
        <p:spPr>
          <a:xfrm>
            <a:off x="9335988" y="3524250"/>
            <a:ext cx="228600" cy="304800"/>
          </a:xfrm>
          <a:prstGeom prst="rect">
            <a:avLst/>
          </a:prstGeom>
        </p:spPr>
      </p:pic>
      <p:pic>
        <p:nvPicPr>
          <p:cNvPr id="31" name="Image 29" descr="preencoded.png"/>
          <p:cNvPicPr>
            <a:picLocks noChangeAspect="1"/>
          </p:cNvPicPr>
          <p:nvPr/>
        </p:nvPicPr>
        <p:blipFill>
          <a:blip r:embed="rId29"/>
          <a:stretch>
            <a:fillRect/>
          </a:stretch>
        </p:blipFill>
        <p:spPr>
          <a:xfrm>
            <a:off x="9239250" y="4457700"/>
            <a:ext cx="408087" cy="571500"/>
          </a:xfrm>
          <a:prstGeom prst="rect">
            <a:avLst/>
          </a:prstGeom>
        </p:spPr>
      </p:pic>
      <p:pic>
        <p:nvPicPr>
          <p:cNvPr id="32" name="Image 30" descr="preencoded.png"/>
          <p:cNvPicPr>
            <a:picLocks noChangeAspect="1"/>
          </p:cNvPicPr>
          <p:nvPr/>
        </p:nvPicPr>
        <p:blipFill>
          <a:blip r:embed="rId30"/>
          <a:stretch>
            <a:fillRect/>
          </a:stretch>
        </p:blipFill>
        <p:spPr>
          <a:xfrm>
            <a:off x="9328993" y="4591050"/>
            <a:ext cx="228600" cy="304800"/>
          </a:xfrm>
          <a:prstGeom prst="rect">
            <a:avLst/>
          </a:prstGeom>
        </p:spPr>
      </p:pic>
      <p:sp>
        <p:nvSpPr>
          <p:cNvPr id="33" name="Text 0"/>
          <p:cNvSpPr/>
          <p:nvPr/>
        </p:nvSpPr>
        <p:spPr>
          <a:xfrm>
            <a:off x="609600" y="609600"/>
            <a:ext cx="4679513"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Technologies utilisées</a:t>
            </a:r>
            <a:endParaRPr lang="en-US" sz="2426" dirty="0"/>
          </a:p>
        </p:txBody>
      </p:sp>
      <p:sp>
        <p:nvSpPr>
          <p:cNvPr id="34" name="Text 1"/>
          <p:cNvSpPr/>
          <p:nvPr/>
        </p:nvSpPr>
        <p:spPr>
          <a:xfrm>
            <a:off x="838200" y="1600200"/>
            <a:ext cx="1200492"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Backend</a:t>
            </a:r>
            <a:endParaRPr lang="en-US" sz="1646" dirty="0"/>
          </a:p>
        </p:txBody>
      </p:sp>
      <p:sp>
        <p:nvSpPr>
          <p:cNvPr id="35" name="Text 2"/>
          <p:cNvSpPr/>
          <p:nvPr/>
        </p:nvSpPr>
        <p:spPr>
          <a:xfrm>
            <a:off x="1297484" y="2209800"/>
            <a:ext cx="1820793"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PHP 8+</a:t>
            </a:r>
            <a:endParaRPr lang="en-US" sz="1260" dirty="0"/>
          </a:p>
        </p:txBody>
      </p:sp>
      <p:sp>
        <p:nvSpPr>
          <p:cNvPr id="36" name="Text 3"/>
          <p:cNvSpPr/>
          <p:nvPr/>
        </p:nvSpPr>
        <p:spPr>
          <a:xfrm>
            <a:off x="1297484" y="2476500"/>
            <a:ext cx="1655266"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Langage de programmation côté serveur</a:t>
            </a:r>
            <a:endParaRPr lang="en-US" sz="980" dirty="0"/>
          </a:p>
        </p:txBody>
      </p:sp>
      <p:sp>
        <p:nvSpPr>
          <p:cNvPr id="37" name="Text 4"/>
          <p:cNvSpPr/>
          <p:nvPr/>
        </p:nvSpPr>
        <p:spPr>
          <a:xfrm>
            <a:off x="1300609" y="3219450"/>
            <a:ext cx="1817355"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MySQL</a:t>
            </a:r>
            <a:endParaRPr lang="en-US" sz="1260" dirty="0"/>
          </a:p>
        </p:txBody>
      </p:sp>
      <p:sp>
        <p:nvSpPr>
          <p:cNvPr id="38" name="Text 5"/>
          <p:cNvSpPr/>
          <p:nvPr/>
        </p:nvSpPr>
        <p:spPr>
          <a:xfrm>
            <a:off x="1300609" y="3486150"/>
            <a:ext cx="1652141"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Système de gestion de base de données</a:t>
            </a:r>
            <a:endParaRPr lang="en-US" sz="980" dirty="0"/>
          </a:p>
        </p:txBody>
      </p:sp>
      <p:sp>
        <p:nvSpPr>
          <p:cNvPr id="39" name="Text 6"/>
          <p:cNvSpPr/>
          <p:nvPr/>
        </p:nvSpPr>
        <p:spPr>
          <a:xfrm>
            <a:off x="1282303" y="4057650"/>
            <a:ext cx="1837492"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PDO sécurisé</a:t>
            </a:r>
            <a:endParaRPr lang="en-US" sz="1260" dirty="0"/>
          </a:p>
        </p:txBody>
      </p:sp>
      <p:sp>
        <p:nvSpPr>
          <p:cNvPr id="40" name="Text 7"/>
          <p:cNvSpPr/>
          <p:nvPr/>
        </p:nvSpPr>
        <p:spPr>
          <a:xfrm>
            <a:off x="1282303" y="4324350"/>
            <a:ext cx="1670447"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PHP Data Objects pour requêtes sécurisées</a:t>
            </a:r>
            <a:endParaRPr lang="en-US" sz="980" dirty="0"/>
          </a:p>
        </p:txBody>
      </p:sp>
      <p:sp>
        <p:nvSpPr>
          <p:cNvPr id="41" name="Text 8"/>
          <p:cNvSpPr/>
          <p:nvPr/>
        </p:nvSpPr>
        <p:spPr>
          <a:xfrm>
            <a:off x="3638550" y="1600200"/>
            <a:ext cx="1281366"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Frontend</a:t>
            </a:r>
            <a:endParaRPr lang="en-US" sz="1646" dirty="0"/>
          </a:p>
        </p:txBody>
      </p:sp>
      <p:sp>
        <p:nvSpPr>
          <p:cNvPr id="42" name="Text 9"/>
          <p:cNvSpPr/>
          <p:nvPr/>
        </p:nvSpPr>
        <p:spPr>
          <a:xfrm>
            <a:off x="4264670" y="2228850"/>
            <a:ext cx="1637273"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HTML5</a:t>
            </a:r>
            <a:endParaRPr lang="en-US" sz="1260" dirty="0"/>
          </a:p>
        </p:txBody>
      </p:sp>
      <p:sp>
        <p:nvSpPr>
          <p:cNvPr id="43" name="Text 10"/>
          <p:cNvSpPr/>
          <p:nvPr/>
        </p:nvSpPr>
        <p:spPr>
          <a:xfrm>
            <a:off x="4264670" y="2495550"/>
            <a:ext cx="148843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Structure des pages web</a:t>
            </a:r>
            <a:endParaRPr lang="en-US" sz="980" dirty="0"/>
          </a:p>
        </p:txBody>
      </p:sp>
      <p:sp>
        <p:nvSpPr>
          <p:cNvPr id="44" name="Text 11"/>
          <p:cNvSpPr/>
          <p:nvPr/>
        </p:nvSpPr>
        <p:spPr>
          <a:xfrm>
            <a:off x="4277023" y="3067050"/>
            <a:ext cx="1623685"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CSS3</a:t>
            </a:r>
            <a:endParaRPr lang="en-US" sz="1260" dirty="0"/>
          </a:p>
        </p:txBody>
      </p:sp>
      <p:sp>
        <p:nvSpPr>
          <p:cNvPr id="45" name="Text 12"/>
          <p:cNvSpPr/>
          <p:nvPr/>
        </p:nvSpPr>
        <p:spPr>
          <a:xfrm>
            <a:off x="4277023" y="3333750"/>
            <a:ext cx="1476077"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Mise en forme et design</a:t>
            </a:r>
            <a:endParaRPr lang="en-US" sz="980" dirty="0"/>
          </a:p>
        </p:txBody>
      </p:sp>
      <p:sp>
        <p:nvSpPr>
          <p:cNvPr id="46" name="Text 13"/>
          <p:cNvSpPr/>
          <p:nvPr/>
        </p:nvSpPr>
        <p:spPr>
          <a:xfrm>
            <a:off x="4233416" y="3905250"/>
            <a:ext cx="1671652"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Bootstrap 5</a:t>
            </a:r>
            <a:endParaRPr lang="en-US" sz="1260" dirty="0"/>
          </a:p>
        </p:txBody>
      </p:sp>
      <p:sp>
        <p:nvSpPr>
          <p:cNvPr id="47" name="Text 14"/>
          <p:cNvSpPr/>
          <p:nvPr/>
        </p:nvSpPr>
        <p:spPr>
          <a:xfrm>
            <a:off x="4233416" y="4171950"/>
            <a:ext cx="1519684"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Framework CSS responsive</a:t>
            </a:r>
            <a:endParaRPr lang="en-US" sz="980" dirty="0"/>
          </a:p>
        </p:txBody>
      </p:sp>
      <p:sp>
        <p:nvSpPr>
          <p:cNvPr id="48" name="Text 15"/>
          <p:cNvSpPr/>
          <p:nvPr/>
        </p:nvSpPr>
        <p:spPr>
          <a:xfrm>
            <a:off x="4090690" y="4743450"/>
            <a:ext cx="1828651"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JavaScript</a:t>
            </a:r>
            <a:endParaRPr lang="en-US" sz="1260" dirty="0"/>
          </a:p>
        </p:txBody>
      </p:sp>
      <p:sp>
        <p:nvSpPr>
          <p:cNvPr id="49" name="Text 16"/>
          <p:cNvSpPr/>
          <p:nvPr/>
        </p:nvSpPr>
        <p:spPr>
          <a:xfrm>
            <a:off x="4090690" y="5010150"/>
            <a:ext cx="166241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Interactivité + Chart.js pour visualizations</a:t>
            </a:r>
            <a:endParaRPr lang="en-US" sz="980" dirty="0"/>
          </a:p>
        </p:txBody>
      </p:sp>
      <p:sp>
        <p:nvSpPr>
          <p:cNvPr id="50" name="Text 17"/>
          <p:cNvSpPr/>
          <p:nvPr/>
        </p:nvSpPr>
        <p:spPr>
          <a:xfrm>
            <a:off x="6438900" y="1600200"/>
            <a:ext cx="2114550" cy="6096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Base de données</a:t>
            </a:r>
            <a:endParaRPr lang="en-US" sz="1646" dirty="0"/>
          </a:p>
        </p:txBody>
      </p:sp>
      <p:sp>
        <p:nvSpPr>
          <p:cNvPr id="51" name="Text 18"/>
          <p:cNvSpPr/>
          <p:nvPr/>
        </p:nvSpPr>
        <p:spPr>
          <a:xfrm>
            <a:off x="6968133" y="2533650"/>
            <a:ext cx="1743849"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Tables</a:t>
            </a:r>
            <a:endParaRPr lang="en-US" sz="1260" dirty="0"/>
          </a:p>
        </p:txBody>
      </p:sp>
      <p:sp>
        <p:nvSpPr>
          <p:cNvPr id="52" name="Text 19"/>
          <p:cNvSpPr/>
          <p:nvPr/>
        </p:nvSpPr>
        <p:spPr>
          <a:xfrm>
            <a:off x="6968133" y="2800350"/>
            <a:ext cx="1585317"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utilisateurs, offres, compétences</a:t>
            </a:r>
            <a:endParaRPr lang="en-US" sz="980" dirty="0"/>
          </a:p>
        </p:txBody>
      </p:sp>
      <p:sp>
        <p:nvSpPr>
          <p:cNvPr id="53" name="Text 20"/>
          <p:cNvSpPr/>
          <p:nvPr/>
        </p:nvSpPr>
        <p:spPr>
          <a:xfrm>
            <a:off x="6998494" y="3371850"/>
            <a:ext cx="1710452"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Triggers</a:t>
            </a:r>
            <a:endParaRPr lang="en-US" sz="1260" dirty="0"/>
          </a:p>
        </p:txBody>
      </p:sp>
      <p:sp>
        <p:nvSpPr>
          <p:cNvPr id="54" name="Text 21"/>
          <p:cNvSpPr/>
          <p:nvPr/>
        </p:nvSpPr>
        <p:spPr>
          <a:xfrm>
            <a:off x="6998494" y="3638550"/>
            <a:ext cx="1554956"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Mécanismes d'automatisation</a:t>
            </a:r>
            <a:endParaRPr lang="en-US" sz="980" dirty="0"/>
          </a:p>
        </p:txBody>
      </p:sp>
      <p:sp>
        <p:nvSpPr>
          <p:cNvPr id="55" name="Text 22"/>
          <p:cNvSpPr/>
          <p:nvPr/>
        </p:nvSpPr>
        <p:spPr>
          <a:xfrm>
            <a:off x="7018883" y="4191000"/>
            <a:ext cx="1534567"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Procédures stockées</a:t>
            </a:r>
            <a:endParaRPr lang="en-US" sz="1260" dirty="0"/>
          </a:p>
        </p:txBody>
      </p:sp>
      <p:sp>
        <p:nvSpPr>
          <p:cNvPr id="56" name="Text 23"/>
          <p:cNvSpPr/>
          <p:nvPr/>
        </p:nvSpPr>
        <p:spPr>
          <a:xfrm>
            <a:off x="7018883" y="4724400"/>
            <a:ext cx="1534567"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Optimisation des opérations</a:t>
            </a:r>
            <a:endParaRPr lang="en-US" sz="980" dirty="0"/>
          </a:p>
        </p:txBody>
      </p:sp>
      <p:sp>
        <p:nvSpPr>
          <p:cNvPr id="57" name="Text 24"/>
          <p:cNvSpPr/>
          <p:nvPr/>
        </p:nvSpPr>
        <p:spPr>
          <a:xfrm>
            <a:off x="9239250" y="1600200"/>
            <a:ext cx="1180683"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Sécurité</a:t>
            </a:r>
            <a:endParaRPr lang="en-US" sz="1646" dirty="0"/>
          </a:p>
        </p:txBody>
      </p:sp>
      <p:sp>
        <p:nvSpPr>
          <p:cNvPr id="58" name="Text 25"/>
          <p:cNvSpPr/>
          <p:nvPr/>
        </p:nvSpPr>
        <p:spPr>
          <a:xfrm>
            <a:off x="9736485" y="2209800"/>
            <a:ext cx="1617315"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Hashage des mots de passe</a:t>
            </a:r>
            <a:endParaRPr lang="en-US" sz="1260" dirty="0"/>
          </a:p>
        </p:txBody>
      </p:sp>
      <p:sp>
        <p:nvSpPr>
          <p:cNvPr id="59" name="Text 26"/>
          <p:cNvSpPr/>
          <p:nvPr/>
        </p:nvSpPr>
        <p:spPr>
          <a:xfrm>
            <a:off x="9736485" y="2743200"/>
            <a:ext cx="1617315"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Algorithm bcrypt robuste</a:t>
            </a:r>
            <a:endParaRPr lang="en-US" sz="980" dirty="0"/>
          </a:p>
        </p:txBody>
      </p:sp>
      <p:sp>
        <p:nvSpPr>
          <p:cNvPr id="60" name="Text 27"/>
          <p:cNvSpPr/>
          <p:nvPr/>
        </p:nvSpPr>
        <p:spPr>
          <a:xfrm>
            <a:off x="9775627" y="3276600"/>
            <a:ext cx="1578173"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Protection injections SQL</a:t>
            </a:r>
            <a:endParaRPr lang="en-US" sz="1260" dirty="0"/>
          </a:p>
        </p:txBody>
      </p:sp>
      <p:sp>
        <p:nvSpPr>
          <p:cNvPr id="61" name="Text 28"/>
          <p:cNvSpPr/>
          <p:nvPr/>
        </p:nvSpPr>
        <p:spPr>
          <a:xfrm>
            <a:off x="9775627" y="3810000"/>
            <a:ext cx="1578173"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Requêtes préparées via PDO</a:t>
            </a:r>
            <a:endParaRPr lang="en-US" sz="980" dirty="0"/>
          </a:p>
        </p:txBody>
      </p:sp>
      <p:sp>
        <p:nvSpPr>
          <p:cNvPr id="62" name="Text 29"/>
          <p:cNvSpPr/>
          <p:nvPr/>
        </p:nvSpPr>
        <p:spPr>
          <a:xfrm>
            <a:off x="9761637" y="4343400"/>
            <a:ext cx="1592163"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Validation des formulaires</a:t>
            </a:r>
            <a:endParaRPr lang="en-US" sz="1260" dirty="0"/>
          </a:p>
        </p:txBody>
      </p:sp>
      <p:sp>
        <p:nvSpPr>
          <p:cNvPr id="63" name="Text 30"/>
          <p:cNvSpPr/>
          <p:nvPr/>
        </p:nvSpPr>
        <p:spPr>
          <a:xfrm>
            <a:off x="9761637" y="4876800"/>
            <a:ext cx="1592163"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Contrôles stricts des entrées</a:t>
            </a:r>
            <a:endParaRPr lang="en-US" sz="9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371600"/>
            <a:ext cx="5334000" cy="1714500"/>
          </a:xfrm>
          <a:prstGeom prst="rect">
            <a:avLst/>
          </a:prstGeom>
        </p:spPr>
      </p:pic>
      <p:pic>
        <p:nvPicPr>
          <p:cNvPr id="5" name="Image 3" descr="preencoded.png"/>
          <p:cNvPicPr>
            <a:picLocks noChangeAspect="1"/>
          </p:cNvPicPr>
          <p:nvPr/>
        </p:nvPicPr>
        <p:blipFill>
          <a:blip r:embed="rId6"/>
          <a:stretch>
            <a:fillRect/>
          </a:stretch>
        </p:blipFill>
        <p:spPr>
          <a:xfrm>
            <a:off x="838200" y="16002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81075" y="1733550"/>
            <a:ext cx="285750" cy="304800"/>
          </a:xfrm>
          <a:prstGeom prst="rect">
            <a:avLst/>
          </a:prstGeom>
        </p:spPr>
      </p:pic>
      <p:pic>
        <p:nvPicPr>
          <p:cNvPr id="7" name="Image 5" descr="preencoded.png"/>
          <p:cNvPicPr>
            <a:picLocks noChangeAspect="1"/>
          </p:cNvPicPr>
          <p:nvPr/>
        </p:nvPicPr>
        <p:blipFill>
          <a:blip r:embed="rId5"/>
          <a:stretch>
            <a:fillRect/>
          </a:stretch>
        </p:blipFill>
        <p:spPr>
          <a:xfrm>
            <a:off x="6248400" y="1371600"/>
            <a:ext cx="5334000" cy="1714500"/>
          </a:xfrm>
          <a:prstGeom prst="rect">
            <a:avLst/>
          </a:prstGeom>
        </p:spPr>
      </p:pic>
      <p:pic>
        <p:nvPicPr>
          <p:cNvPr id="8" name="Image 6" descr="preencoded.png"/>
          <p:cNvPicPr>
            <a:picLocks noChangeAspect="1"/>
          </p:cNvPicPr>
          <p:nvPr/>
        </p:nvPicPr>
        <p:blipFill>
          <a:blip r:embed="rId6"/>
          <a:stretch>
            <a:fillRect/>
          </a:stretch>
        </p:blipFill>
        <p:spPr>
          <a:xfrm>
            <a:off x="6477000" y="1600200"/>
            <a:ext cx="571500" cy="571500"/>
          </a:xfrm>
          <a:prstGeom prst="rect">
            <a:avLst/>
          </a:prstGeom>
        </p:spPr>
      </p:pic>
      <p:pic>
        <p:nvPicPr>
          <p:cNvPr id="9" name="Image 7" descr="preencoded.png"/>
          <p:cNvPicPr>
            <a:picLocks noChangeAspect="1"/>
          </p:cNvPicPr>
          <p:nvPr/>
        </p:nvPicPr>
        <p:blipFill>
          <a:blip r:embed="rId8"/>
          <a:stretch>
            <a:fillRect/>
          </a:stretch>
        </p:blipFill>
        <p:spPr>
          <a:xfrm>
            <a:off x="6648450" y="1733550"/>
            <a:ext cx="228600" cy="304800"/>
          </a:xfrm>
          <a:prstGeom prst="rect">
            <a:avLst/>
          </a:prstGeom>
        </p:spPr>
      </p:pic>
      <p:pic>
        <p:nvPicPr>
          <p:cNvPr id="10" name="Image 8" descr="preencoded.png"/>
          <p:cNvPicPr>
            <a:picLocks noChangeAspect="1"/>
          </p:cNvPicPr>
          <p:nvPr/>
        </p:nvPicPr>
        <p:blipFill>
          <a:blip r:embed="rId9"/>
          <a:stretch>
            <a:fillRect/>
          </a:stretch>
        </p:blipFill>
        <p:spPr>
          <a:xfrm>
            <a:off x="609600" y="3390900"/>
            <a:ext cx="5334000" cy="2019300"/>
          </a:xfrm>
          <a:prstGeom prst="rect">
            <a:avLst/>
          </a:prstGeom>
        </p:spPr>
      </p:pic>
      <p:pic>
        <p:nvPicPr>
          <p:cNvPr id="11" name="Image 9" descr="preencoded.png"/>
          <p:cNvPicPr>
            <a:picLocks noChangeAspect="1"/>
          </p:cNvPicPr>
          <p:nvPr/>
        </p:nvPicPr>
        <p:blipFill>
          <a:blip r:embed="rId10"/>
          <a:stretch>
            <a:fillRect/>
          </a:stretch>
        </p:blipFill>
        <p:spPr>
          <a:xfrm>
            <a:off x="838200" y="3619500"/>
            <a:ext cx="542479" cy="571500"/>
          </a:xfrm>
          <a:prstGeom prst="rect">
            <a:avLst/>
          </a:prstGeom>
        </p:spPr>
      </p:pic>
      <p:pic>
        <p:nvPicPr>
          <p:cNvPr id="12" name="Image 10" descr="preencoded.png"/>
          <p:cNvPicPr>
            <a:picLocks noChangeAspect="1"/>
          </p:cNvPicPr>
          <p:nvPr/>
        </p:nvPicPr>
        <p:blipFill>
          <a:blip r:embed="rId11"/>
          <a:stretch>
            <a:fillRect/>
          </a:stretch>
        </p:blipFill>
        <p:spPr>
          <a:xfrm>
            <a:off x="995065" y="3752850"/>
            <a:ext cx="228600" cy="304800"/>
          </a:xfrm>
          <a:prstGeom prst="rect">
            <a:avLst/>
          </a:prstGeom>
        </p:spPr>
      </p:pic>
      <p:pic>
        <p:nvPicPr>
          <p:cNvPr id="13" name="Image 11" descr="preencoded.png"/>
          <p:cNvPicPr>
            <a:picLocks noChangeAspect="1"/>
          </p:cNvPicPr>
          <p:nvPr/>
        </p:nvPicPr>
        <p:blipFill>
          <a:blip r:embed="rId9"/>
          <a:stretch>
            <a:fillRect/>
          </a:stretch>
        </p:blipFill>
        <p:spPr>
          <a:xfrm>
            <a:off x="6248400" y="3390900"/>
            <a:ext cx="5334000" cy="2019300"/>
          </a:xfrm>
          <a:prstGeom prst="rect">
            <a:avLst/>
          </a:prstGeom>
        </p:spPr>
      </p:pic>
      <p:pic>
        <p:nvPicPr>
          <p:cNvPr id="14" name="Image 12" descr="preencoded.png"/>
          <p:cNvPicPr>
            <a:picLocks noChangeAspect="1"/>
          </p:cNvPicPr>
          <p:nvPr/>
        </p:nvPicPr>
        <p:blipFill>
          <a:blip r:embed="rId12"/>
          <a:stretch>
            <a:fillRect/>
          </a:stretch>
        </p:blipFill>
        <p:spPr>
          <a:xfrm>
            <a:off x="6477000" y="3619500"/>
            <a:ext cx="571500" cy="571500"/>
          </a:xfrm>
          <a:prstGeom prst="rect">
            <a:avLst/>
          </a:prstGeom>
        </p:spPr>
      </p:pic>
      <p:pic>
        <p:nvPicPr>
          <p:cNvPr id="15" name="Image 13" descr="preencoded.png"/>
          <p:cNvPicPr>
            <a:picLocks noChangeAspect="1"/>
          </p:cNvPicPr>
          <p:nvPr/>
        </p:nvPicPr>
        <p:blipFill>
          <a:blip r:embed="rId13"/>
          <a:stretch>
            <a:fillRect/>
          </a:stretch>
        </p:blipFill>
        <p:spPr>
          <a:xfrm>
            <a:off x="6634163" y="3752850"/>
            <a:ext cx="257175" cy="304800"/>
          </a:xfrm>
          <a:prstGeom prst="rect">
            <a:avLst/>
          </a:prstGeom>
        </p:spPr>
      </p:pic>
      <p:pic>
        <p:nvPicPr>
          <p:cNvPr id="16" name="Image 14" descr="preencoded.png"/>
          <p:cNvPicPr>
            <a:picLocks noChangeAspect="1"/>
          </p:cNvPicPr>
          <p:nvPr/>
        </p:nvPicPr>
        <p:blipFill>
          <a:blip r:embed="rId14"/>
          <a:stretch>
            <a:fillRect/>
          </a:stretch>
        </p:blipFill>
        <p:spPr>
          <a:xfrm>
            <a:off x="1599456" y="5638800"/>
            <a:ext cx="8992939" cy="609600"/>
          </a:xfrm>
          <a:prstGeom prst="rect">
            <a:avLst/>
          </a:prstGeom>
        </p:spPr>
      </p:pic>
      <p:pic>
        <p:nvPicPr>
          <p:cNvPr id="17" name="Image 15" descr="preencoded.png"/>
          <p:cNvPicPr>
            <a:picLocks noChangeAspect="1"/>
          </p:cNvPicPr>
          <p:nvPr/>
        </p:nvPicPr>
        <p:blipFill>
          <a:blip r:embed="rId15"/>
          <a:stretch>
            <a:fillRect/>
          </a:stretch>
        </p:blipFill>
        <p:spPr>
          <a:xfrm>
            <a:off x="1751856" y="5791200"/>
            <a:ext cx="285750" cy="304800"/>
          </a:xfrm>
          <a:prstGeom prst="rect">
            <a:avLst/>
          </a:prstGeom>
        </p:spPr>
      </p:pic>
      <p:sp>
        <p:nvSpPr>
          <p:cNvPr id="18" name="Text 0"/>
          <p:cNvSpPr/>
          <p:nvPr/>
        </p:nvSpPr>
        <p:spPr>
          <a:xfrm>
            <a:off x="609600" y="609600"/>
            <a:ext cx="5745435"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Fonctionnalités principales</a:t>
            </a:r>
            <a:endParaRPr lang="en-US" sz="2426" dirty="0"/>
          </a:p>
        </p:txBody>
      </p:sp>
      <p:sp>
        <p:nvSpPr>
          <p:cNvPr id="19" name="Text 1"/>
          <p:cNvSpPr/>
          <p:nvPr/>
        </p:nvSpPr>
        <p:spPr>
          <a:xfrm>
            <a:off x="1562100" y="1600200"/>
            <a:ext cx="3205788"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Gestion Utilisateurs</a:t>
            </a:r>
            <a:endParaRPr lang="en-US" sz="1646" dirty="0"/>
          </a:p>
        </p:txBody>
      </p:sp>
      <p:sp>
        <p:nvSpPr>
          <p:cNvPr id="20" name="Text 2"/>
          <p:cNvSpPr/>
          <p:nvPr/>
        </p:nvSpPr>
        <p:spPr>
          <a:xfrm>
            <a:off x="1600200" y="2019300"/>
            <a:ext cx="3415338"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Inscription et connexion sécurisées</a:t>
            </a:r>
            <a:endParaRPr lang="en-US" sz="1120" dirty="0"/>
          </a:p>
        </p:txBody>
      </p:sp>
      <p:sp>
        <p:nvSpPr>
          <p:cNvPr id="21" name="Text 3"/>
          <p:cNvSpPr/>
          <p:nvPr/>
        </p:nvSpPr>
        <p:spPr>
          <a:xfrm>
            <a:off x="1600200" y="2324100"/>
            <a:ext cx="3415338"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Récupération de mot de passe</a:t>
            </a:r>
            <a:endParaRPr lang="en-US" sz="1120" dirty="0"/>
          </a:p>
        </p:txBody>
      </p:sp>
      <p:sp>
        <p:nvSpPr>
          <p:cNvPr id="22" name="Text 4"/>
          <p:cNvSpPr/>
          <p:nvPr/>
        </p:nvSpPr>
        <p:spPr>
          <a:xfrm>
            <a:off x="1600200" y="2628900"/>
            <a:ext cx="3415338"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Mise à jour du profil utilisateur</a:t>
            </a:r>
            <a:endParaRPr lang="en-US" sz="1120" dirty="0"/>
          </a:p>
        </p:txBody>
      </p:sp>
      <p:sp>
        <p:nvSpPr>
          <p:cNvPr id="23" name="Text 5"/>
          <p:cNvSpPr/>
          <p:nvPr/>
        </p:nvSpPr>
        <p:spPr>
          <a:xfrm>
            <a:off x="7200900" y="1600200"/>
            <a:ext cx="4255502"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Recherche Intelligente</a:t>
            </a:r>
            <a:endParaRPr lang="en-US" sz="1646" dirty="0"/>
          </a:p>
        </p:txBody>
      </p:sp>
      <p:sp>
        <p:nvSpPr>
          <p:cNvPr id="24" name="Text 6"/>
          <p:cNvSpPr/>
          <p:nvPr/>
        </p:nvSpPr>
        <p:spPr>
          <a:xfrm>
            <a:off x="7239000" y="2019300"/>
            <a:ext cx="4465052"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Filtres avancés (mots-clés, contrat, localisation)</a:t>
            </a:r>
            <a:endParaRPr lang="en-US" sz="1120" dirty="0"/>
          </a:p>
        </p:txBody>
      </p:sp>
      <p:sp>
        <p:nvSpPr>
          <p:cNvPr id="25" name="Text 7"/>
          <p:cNvSpPr/>
          <p:nvPr/>
        </p:nvSpPr>
        <p:spPr>
          <a:xfrm>
            <a:off x="7239000" y="2324100"/>
            <a:ext cx="4465052"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Liste dynamique d'offres (525+ offres)</a:t>
            </a:r>
            <a:endParaRPr lang="en-US" sz="1120" dirty="0"/>
          </a:p>
        </p:txBody>
      </p:sp>
      <p:sp>
        <p:nvSpPr>
          <p:cNvPr id="26" name="Text 8"/>
          <p:cNvSpPr/>
          <p:nvPr/>
        </p:nvSpPr>
        <p:spPr>
          <a:xfrm>
            <a:off x="7239000" y="2628900"/>
            <a:ext cx="4465052"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Lien direct vers les détails des offres</a:t>
            </a:r>
            <a:endParaRPr lang="en-US" sz="1120" dirty="0"/>
          </a:p>
        </p:txBody>
      </p:sp>
      <p:sp>
        <p:nvSpPr>
          <p:cNvPr id="27" name="Text 9"/>
          <p:cNvSpPr/>
          <p:nvPr/>
        </p:nvSpPr>
        <p:spPr>
          <a:xfrm>
            <a:off x="1533079" y="3619500"/>
            <a:ext cx="4181921" cy="6096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Recommandations Personnalisées</a:t>
            </a:r>
            <a:endParaRPr lang="en-US" sz="1646" dirty="0"/>
          </a:p>
        </p:txBody>
      </p:sp>
      <p:sp>
        <p:nvSpPr>
          <p:cNvPr id="28" name="Text 10"/>
          <p:cNvSpPr/>
          <p:nvPr/>
        </p:nvSpPr>
        <p:spPr>
          <a:xfrm>
            <a:off x="1571179" y="4343400"/>
            <a:ext cx="4809664"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Algorithme de matching intelligent</a:t>
            </a:r>
            <a:endParaRPr lang="en-US" sz="1120" dirty="0"/>
          </a:p>
        </p:txBody>
      </p:sp>
      <p:sp>
        <p:nvSpPr>
          <p:cNvPr id="29" name="Text 11"/>
          <p:cNvSpPr/>
          <p:nvPr/>
        </p:nvSpPr>
        <p:spPr>
          <a:xfrm>
            <a:off x="1571179" y="4648200"/>
            <a:ext cx="4809664"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Score de correspondance (75-95%)</a:t>
            </a:r>
            <a:endParaRPr lang="en-US" sz="1120" dirty="0"/>
          </a:p>
        </p:txBody>
      </p:sp>
      <p:sp>
        <p:nvSpPr>
          <p:cNvPr id="30" name="Text 12"/>
          <p:cNvSpPr/>
          <p:nvPr/>
        </p:nvSpPr>
        <p:spPr>
          <a:xfrm>
            <a:off x="1571179" y="4953000"/>
            <a:ext cx="4809664"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Offres prioritaires basées sur le profil</a:t>
            </a:r>
            <a:endParaRPr lang="en-US" sz="1120" dirty="0"/>
          </a:p>
        </p:txBody>
      </p:sp>
      <p:sp>
        <p:nvSpPr>
          <p:cNvPr id="31" name="Text 13"/>
          <p:cNvSpPr/>
          <p:nvPr/>
        </p:nvSpPr>
        <p:spPr>
          <a:xfrm>
            <a:off x="7200900" y="3619500"/>
            <a:ext cx="3896811"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Analyse du Marché</a:t>
            </a:r>
            <a:endParaRPr lang="en-US" sz="1646" dirty="0"/>
          </a:p>
        </p:txBody>
      </p:sp>
      <p:sp>
        <p:nvSpPr>
          <p:cNvPr id="32" name="Text 14"/>
          <p:cNvSpPr/>
          <p:nvPr/>
        </p:nvSpPr>
        <p:spPr>
          <a:xfrm>
            <a:off x="7239000" y="4038600"/>
            <a:ext cx="4106361"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Métiers les plus demandés</a:t>
            </a:r>
            <a:endParaRPr lang="en-US" sz="1120" dirty="0"/>
          </a:p>
        </p:txBody>
      </p:sp>
      <p:sp>
        <p:nvSpPr>
          <p:cNvPr id="33" name="Text 15"/>
          <p:cNvSpPr/>
          <p:nvPr/>
        </p:nvSpPr>
        <p:spPr>
          <a:xfrm>
            <a:off x="7239000" y="4343400"/>
            <a:ext cx="4106361"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Compétences clés recherchées</a:t>
            </a:r>
            <a:endParaRPr lang="en-US" sz="1120" dirty="0"/>
          </a:p>
        </p:txBody>
      </p:sp>
      <p:sp>
        <p:nvSpPr>
          <p:cNvPr id="34" name="Text 16"/>
          <p:cNvSpPr/>
          <p:nvPr/>
        </p:nvSpPr>
        <p:spPr>
          <a:xfrm>
            <a:off x="7239000" y="4648200"/>
            <a:ext cx="4106361"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Entreprises les plus actives en recrutement</a:t>
            </a:r>
            <a:endParaRPr lang="en-US" sz="1120" dirty="0"/>
          </a:p>
        </p:txBody>
      </p:sp>
      <p:sp>
        <p:nvSpPr>
          <p:cNvPr id="35" name="Text 17"/>
          <p:cNvSpPr/>
          <p:nvPr/>
        </p:nvSpPr>
        <p:spPr>
          <a:xfrm>
            <a:off x="2151906" y="5810250"/>
            <a:ext cx="9116898"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Scrapping des offres d'emploi depuis des sites externes pour une plus large gamme de résultats</a:t>
            </a:r>
            <a:endParaRPr lang="en-US" sz="12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1104900" y="1600200"/>
            <a:ext cx="4267200" cy="4343400"/>
          </a:xfrm>
          <a:prstGeom prst="rect">
            <a:avLst/>
          </a:prstGeom>
        </p:spPr>
      </p:pic>
      <p:pic>
        <p:nvPicPr>
          <p:cNvPr id="4" name="Image 2" descr="preencoded.png"/>
          <p:cNvPicPr>
            <a:picLocks noChangeAspect="1"/>
          </p:cNvPicPr>
          <p:nvPr/>
        </p:nvPicPr>
        <p:blipFill>
          <a:blip r:embed="rId5"/>
          <a:stretch>
            <a:fillRect/>
          </a:stretch>
        </p:blipFill>
        <p:spPr>
          <a:xfrm>
            <a:off x="1104900" y="1600200"/>
            <a:ext cx="4267200" cy="609600"/>
          </a:xfrm>
          <a:prstGeom prst="rect">
            <a:avLst/>
          </a:prstGeom>
        </p:spPr>
      </p:pic>
      <p:pic>
        <p:nvPicPr>
          <p:cNvPr id="5" name="Image 3" descr="preencoded.png"/>
          <p:cNvPicPr>
            <a:picLocks noChangeAspect="1"/>
          </p:cNvPicPr>
          <p:nvPr/>
        </p:nvPicPr>
        <p:blipFill>
          <a:blip r:embed="rId6"/>
          <a:stretch>
            <a:fillRect/>
          </a:stretch>
        </p:blipFill>
        <p:spPr>
          <a:xfrm>
            <a:off x="1257300" y="1752600"/>
            <a:ext cx="228600" cy="304800"/>
          </a:xfrm>
          <a:prstGeom prst="rect">
            <a:avLst/>
          </a:prstGeom>
        </p:spPr>
      </p:pic>
      <p:pic>
        <p:nvPicPr>
          <p:cNvPr id="6" name="Image 4" descr="preencoded.png"/>
          <p:cNvPicPr>
            <a:picLocks noChangeAspect="1"/>
          </p:cNvPicPr>
          <p:nvPr/>
        </p:nvPicPr>
        <p:blipFill>
          <a:blip r:embed="rId7"/>
          <a:stretch>
            <a:fillRect/>
          </a:stretch>
        </p:blipFill>
        <p:spPr>
          <a:xfrm>
            <a:off x="4724400" y="1771650"/>
            <a:ext cx="171450" cy="266700"/>
          </a:xfrm>
          <a:prstGeom prst="rect">
            <a:avLst/>
          </a:prstGeom>
        </p:spPr>
      </p:pic>
      <p:pic>
        <p:nvPicPr>
          <p:cNvPr id="7" name="Image 5" descr="preencoded.png"/>
          <p:cNvPicPr>
            <a:picLocks noChangeAspect="1"/>
          </p:cNvPicPr>
          <p:nvPr/>
        </p:nvPicPr>
        <p:blipFill>
          <a:blip r:embed="rId8"/>
          <a:stretch>
            <a:fillRect/>
          </a:stretch>
        </p:blipFill>
        <p:spPr>
          <a:xfrm>
            <a:off x="5048250" y="1771650"/>
            <a:ext cx="171450" cy="266700"/>
          </a:xfrm>
          <a:prstGeom prst="rect">
            <a:avLst/>
          </a:prstGeom>
        </p:spPr>
      </p:pic>
      <p:pic>
        <p:nvPicPr>
          <p:cNvPr id="8" name="Image 6" descr="preencoded.png"/>
          <p:cNvPicPr>
            <a:picLocks noChangeAspect="1"/>
          </p:cNvPicPr>
          <p:nvPr/>
        </p:nvPicPr>
        <p:blipFill>
          <a:blip r:embed="rId9"/>
          <a:stretch>
            <a:fillRect/>
          </a:stretch>
        </p:blipFill>
        <p:spPr>
          <a:xfrm>
            <a:off x="1333500" y="3886200"/>
            <a:ext cx="1828800" cy="495300"/>
          </a:xfrm>
          <a:prstGeom prst="rect">
            <a:avLst/>
          </a:prstGeom>
        </p:spPr>
      </p:pic>
      <p:pic>
        <p:nvPicPr>
          <p:cNvPr id="9" name="Image 7" descr="preencoded.png"/>
          <p:cNvPicPr>
            <a:picLocks noChangeAspect="1"/>
          </p:cNvPicPr>
          <p:nvPr/>
        </p:nvPicPr>
        <p:blipFill>
          <a:blip r:embed="rId10"/>
          <a:stretch>
            <a:fillRect/>
          </a:stretch>
        </p:blipFill>
        <p:spPr>
          <a:xfrm>
            <a:off x="1447800" y="4000500"/>
            <a:ext cx="190500" cy="266700"/>
          </a:xfrm>
          <a:prstGeom prst="rect">
            <a:avLst/>
          </a:prstGeom>
        </p:spPr>
      </p:pic>
      <p:pic>
        <p:nvPicPr>
          <p:cNvPr id="10" name="Image 8" descr="preencoded.png"/>
          <p:cNvPicPr>
            <a:picLocks noChangeAspect="1"/>
          </p:cNvPicPr>
          <p:nvPr/>
        </p:nvPicPr>
        <p:blipFill>
          <a:blip r:embed="rId9"/>
          <a:stretch>
            <a:fillRect/>
          </a:stretch>
        </p:blipFill>
        <p:spPr>
          <a:xfrm>
            <a:off x="3314700" y="3886200"/>
            <a:ext cx="1828800" cy="495300"/>
          </a:xfrm>
          <a:prstGeom prst="rect">
            <a:avLst/>
          </a:prstGeom>
        </p:spPr>
      </p:pic>
      <p:pic>
        <p:nvPicPr>
          <p:cNvPr id="11" name="Image 9" descr="preencoded.png"/>
          <p:cNvPicPr>
            <a:picLocks noChangeAspect="1"/>
          </p:cNvPicPr>
          <p:nvPr/>
        </p:nvPicPr>
        <p:blipFill>
          <a:blip r:embed="rId11"/>
          <a:stretch>
            <a:fillRect/>
          </a:stretch>
        </p:blipFill>
        <p:spPr>
          <a:xfrm>
            <a:off x="3429000" y="4000500"/>
            <a:ext cx="190500" cy="266700"/>
          </a:xfrm>
          <a:prstGeom prst="rect">
            <a:avLst/>
          </a:prstGeom>
        </p:spPr>
      </p:pic>
      <p:pic>
        <p:nvPicPr>
          <p:cNvPr id="12" name="Image 10" descr="preencoded.png"/>
          <p:cNvPicPr>
            <a:picLocks noChangeAspect="1"/>
          </p:cNvPicPr>
          <p:nvPr/>
        </p:nvPicPr>
        <p:blipFill>
          <a:blip r:embed="rId9"/>
          <a:stretch>
            <a:fillRect/>
          </a:stretch>
        </p:blipFill>
        <p:spPr>
          <a:xfrm>
            <a:off x="1333500" y="4533900"/>
            <a:ext cx="1828800" cy="495300"/>
          </a:xfrm>
          <a:prstGeom prst="rect">
            <a:avLst/>
          </a:prstGeom>
        </p:spPr>
      </p:pic>
      <p:pic>
        <p:nvPicPr>
          <p:cNvPr id="13" name="Image 11" descr="preencoded.png"/>
          <p:cNvPicPr>
            <a:picLocks noChangeAspect="1"/>
          </p:cNvPicPr>
          <p:nvPr/>
        </p:nvPicPr>
        <p:blipFill>
          <a:blip r:embed="rId12"/>
          <a:stretch>
            <a:fillRect/>
          </a:stretch>
        </p:blipFill>
        <p:spPr>
          <a:xfrm>
            <a:off x="1447800" y="4648200"/>
            <a:ext cx="190500" cy="266700"/>
          </a:xfrm>
          <a:prstGeom prst="rect">
            <a:avLst/>
          </a:prstGeom>
        </p:spPr>
      </p:pic>
      <p:pic>
        <p:nvPicPr>
          <p:cNvPr id="14" name="Image 12" descr="preencoded.png"/>
          <p:cNvPicPr>
            <a:picLocks noChangeAspect="1"/>
          </p:cNvPicPr>
          <p:nvPr/>
        </p:nvPicPr>
        <p:blipFill>
          <a:blip r:embed="rId9"/>
          <a:stretch>
            <a:fillRect/>
          </a:stretch>
        </p:blipFill>
        <p:spPr>
          <a:xfrm>
            <a:off x="3314700" y="4533900"/>
            <a:ext cx="1828800" cy="495300"/>
          </a:xfrm>
          <a:prstGeom prst="rect">
            <a:avLst/>
          </a:prstGeom>
        </p:spPr>
      </p:pic>
      <p:pic>
        <p:nvPicPr>
          <p:cNvPr id="15" name="Image 13" descr="preencoded.png"/>
          <p:cNvPicPr>
            <a:picLocks noChangeAspect="1"/>
          </p:cNvPicPr>
          <p:nvPr/>
        </p:nvPicPr>
        <p:blipFill>
          <a:blip r:embed="rId13"/>
          <a:stretch>
            <a:fillRect/>
          </a:stretch>
        </p:blipFill>
        <p:spPr>
          <a:xfrm>
            <a:off x="3429000" y="4648200"/>
            <a:ext cx="171450" cy="266700"/>
          </a:xfrm>
          <a:prstGeom prst="rect">
            <a:avLst/>
          </a:prstGeom>
        </p:spPr>
      </p:pic>
      <p:pic>
        <p:nvPicPr>
          <p:cNvPr id="16" name="Image 14" descr="preencoded.png"/>
          <p:cNvPicPr>
            <a:picLocks noChangeAspect="1"/>
          </p:cNvPicPr>
          <p:nvPr/>
        </p:nvPicPr>
        <p:blipFill>
          <a:blip r:embed="rId14"/>
          <a:stretch>
            <a:fillRect/>
          </a:stretch>
        </p:blipFill>
        <p:spPr>
          <a:xfrm>
            <a:off x="1807369" y="5334000"/>
            <a:ext cx="1339751" cy="381000"/>
          </a:xfrm>
          <a:prstGeom prst="rect">
            <a:avLst/>
          </a:prstGeom>
        </p:spPr>
      </p:pic>
      <p:pic>
        <p:nvPicPr>
          <p:cNvPr id="17" name="Image 15" descr="preencoded.png"/>
          <p:cNvPicPr>
            <a:picLocks noChangeAspect="1"/>
          </p:cNvPicPr>
          <p:nvPr/>
        </p:nvPicPr>
        <p:blipFill>
          <a:blip r:embed="rId15"/>
          <a:stretch>
            <a:fillRect/>
          </a:stretch>
        </p:blipFill>
        <p:spPr>
          <a:xfrm>
            <a:off x="1959769" y="54483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3299520" y="5334000"/>
            <a:ext cx="1369963" cy="381000"/>
          </a:xfrm>
          <a:prstGeom prst="rect">
            <a:avLst/>
          </a:prstGeom>
        </p:spPr>
      </p:pic>
      <p:pic>
        <p:nvPicPr>
          <p:cNvPr id="19" name="Image 17" descr="preencoded.png"/>
          <p:cNvPicPr>
            <a:picLocks noChangeAspect="1"/>
          </p:cNvPicPr>
          <p:nvPr/>
        </p:nvPicPr>
        <p:blipFill>
          <a:blip r:embed="rId17"/>
          <a:stretch>
            <a:fillRect/>
          </a:stretch>
        </p:blipFill>
        <p:spPr>
          <a:xfrm>
            <a:off x="3451920" y="5448300"/>
            <a:ext cx="190500" cy="152400"/>
          </a:xfrm>
          <a:prstGeom prst="rect">
            <a:avLst/>
          </a:prstGeom>
        </p:spPr>
      </p:pic>
      <p:pic>
        <p:nvPicPr>
          <p:cNvPr id="20" name="Image 18" descr="preencoded.png"/>
          <p:cNvPicPr>
            <a:picLocks noChangeAspect="1"/>
          </p:cNvPicPr>
          <p:nvPr/>
        </p:nvPicPr>
        <p:blipFill>
          <a:blip r:embed="rId18"/>
          <a:stretch>
            <a:fillRect/>
          </a:stretch>
        </p:blipFill>
        <p:spPr>
          <a:xfrm>
            <a:off x="6324600" y="1524000"/>
            <a:ext cx="190500" cy="190500"/>
          </a:xfrm>
          <a:prstGeom prst="rect">
            <a:avLst/>
          </a:prstGeom>
        </p:spPr>
      </p:pic>
      <p:pic>
        <p:nvPicPr>
          <p:cNvPr id="21" name="Image 19" descr="preencoded.png"/>
          <p:cNvPicPr>
            <a:picLocks noChangeAspect="1"/>
          </p:cNvPicPr>
          <p:nvPr/>
        </p:nvPicPr>
        <p:blipFill>
          <a:blip r:embed="rId19"/>
          <a:stretch>
            <a:fillRect/>
          </a:stretch>
        </p:blipFill>
        <p:spPr>
          <a:xfrm>
            <a:off x="6324600" y="2667000"/>
            <a:ext cx="238125" cy="190500"/>
          </a:xfrm>
          <a:prstGeom prst="rect">
            <a:avLst/>
          </a:prstGeom>
        </p:spPr>
      </p:pic>
      <p:pic>
        <p:nvPicPr>
          <p:cNvPr id="22" name="Image 20" descr="preencoded.png"/>
          <p:cNvPicPr>
            <a:picLocks noChangeAspect="1"/>
          </p:cNvPicPr>
          <p:nvPr/>
        </p:nvPicPr>
        <p:blipFill>
          <a:blip r:embed="rId20"/>
          <a:stretch>
            <a:fillRect/>
          </a:stretch>
        </p:blipFill>
        <p:spPr>
          <a:xfrm>
            <a:off x="6591300" y="3009900"/>
            <a:ext cx="2438400" cy="685800"/>
          </a:xfrm>
          <a:prstGeom prst="rect">
            <a:avLst/>
          </a:prstGeom>
        </p:spPr>
      </p:pic>
      <p:pic>
        <p:nvPicPr>
          <p:cNvPr id="23" name="Image 21" descr="preencoded.png"/>
          <p:cNvPicPr>
            <a:picLocks noChangeAspect="1"/>
          </p:cNvPicPr>
          <p:nvPr/>
        </p:nvPicPr>
        <p:blipFill>
          <a:blip r:embed="rId21"/>
          <a:stretch>
            <a:fillRect/>
          </a:stretch>
        </p:blipFill>
        <p:spPr>
          <a:xfrm>
            <a:off x="6705600" y="3219450"/>
            <a:ext cx="171450" cy="266700"/>
          </a:xfrm>
          <a:prstGeom prst="rect">
            <a:avLst/>
          </a:prstGeom>
        </p:spPr>
      </p:pic>
      <p:pic>
        <p:nvPicPr>
          <p:cNvPr id="24" name="Image 22" descr="preencoded.png"/>
          <p:cNvPicPr>
            <a:picLocks noChangeAspect="1"/>
          </p:cNvPicPr>
          <p:nvPr/>
        </p:nvPicPr>
        <p:blipFill>
          <a:blip r:embed="rId20"/>
          <a:stretch>
            <a:fillRect/>
          </a:stretch>
        </p:blipFill>
        <p:spPr>
          <a:xfrm>
            <a:off x="9144000" y="3009900"/>
            <a:ext cx="2438400" cy="685800"/>
          </a:xfrm>
          <a:prstGeom prst="rect">
            <a:avLst/>
          </a:prstGeom>
        </p:spPr>
      </p:pic>
      <p:pic>
        <p:nvPicPr>
          <p:cNvPr id="25" name="Image 23" descr="preencoded.png"/>
          <p:cNvPicPr>
            <a:picLocks noChangeAspect="1"/>
          </p:cNvPicPr>
          <p:nvPr/>
        </p:nvPicPr>
        <p:blipFill>
          <a:blip r:embed="rId22"/>
          <a:stretch>
            <a:fillRect/>
          </a:stretch>
        </p:blipFill>
        <p:spPr>
          <a:xfrm>
            <a:off x="9258300" y="3219450"/>
            <a:ext cx="190500" cy="266700"/>
          </a:xfrm>
          <a:prstGeom prst="rect">
            <a:avLst/>
          </a:prstGeom>
        </p:spPr>
      </p:pic>
      <p:pic>
        <p:nvPicPr>
          <p:cNvPr id="26" name="Image 24" descr="preencoded.png"/>
          <p:cNvPicPr>
            <a:picLocks noChangeAspect="1"/>
          </p:cNvPicPr>
          <p:nvPr/>
        </p:nvPicPr>
        <p:blipFill>
          <a:blip r:embed="rId20"/>
          <a:stretch>
            <a:fillRect/>
          </a:stretch>
        </p:blipFill>
        <p:spPr>
          <a:xfrm>
            <a:off x="6591300" y="3810000"/>
            <a:ext cx="2438400" cy="685800"/>
          </a:xfrm>
          <a:prstGeom prst="rect">
            <a:avLst/>
          </a:prstGeom>
        </p:spPr>
      </p:pic>
      <p:pic>
        <p:nvPicPr>
          <p:cNvPr id="27" name="Image 25" descr="preencoded.png"/>
          <p:cNvPicPr>
            <a:picLocks noChangeAspect="1"/>
          </p:cNvPicPr>
          <p:nvPr/>
        </p:nvPicPr>
        <p:blipFill>
          <a:blip r:embed="rId23"/>
          <a:stretch>
            <a:fillRect/>
          </a:stretch>
        </p:blipFill>
        <p:spPr>
          <a:xfrm>
            <a:off x="6705600" y="4019550"/>
            <a:ext cx="171450" cy="266700"/>
          </a:xfrm>
          <a:prstGeom prst="rect">
            <a:avLst/>
          </a:prstGeom>
        </p:spPr>
      </p:pic>
      <p:pic>
        <p:nvPicPr>
          <p:cNvPr id="28" name="Image 26" descr="preencoded.png"/>
          <p:cNvPicPr>
            <a:picLocks noChangeAspect="1"/>
          </p:cNvPicPr>
          <p:nvPr/>
        </p:nvPicPr>
        <p:blipFill>
          <a:blip r:embed="rId20"/>
          <a:stretch>
            <a:fillRect/>
          </a:stretch>
        </p:blipFill>
        <p:spPr>
          <a:xfrm>
            <a:off x="9144000" y="3810000"/>
            <a:ext cx="2438400" cy="685800"/>
          </a:xfrm>
          <a:prstGeom prst="rect">
            <a:avLst/>
          </a:prstGeom>
        </p:spPr>
      </p:pic>
      <p:pic>
        <p:nvPicPr>
          <p:cNvPr id="29" name="Image 27" descr="preencoded.png"/>
          <p:cNvPicPr>
            <a:picLocks noChangeAspect="1"/>
          </p:cNvPicPr>
          <p:nvPr/>
        </p:nvPicPr>
        <p:blipFill>
          <a:blip r:embed="rId24"/>
          <a:stretch>
            <a:fillRect/>
          </a:stretch>
        </p:blipFill>
        <p:spPr>
          <a:xfrm>
            <a:off x="9258300" y="4019550"/>
            <a:ext cx="133350" cy="266700"/>
          </a:xfrm>
          <a:prstGeom prst="rect">
            <a:avLst/>
          </a:prstGeom>
        </p:spPr>
      </p:pic>
      <p:pic>
        <p:nvPicPr>
          <p:cNvPr id="30" name="Image 28" descr="preencoded.png"/>
          <p:cNvPicPr>
            <a:picLocks noChangeAspect="1"/>
          </p:cNvPicPr>
          <p:nvPr/>
        </p:nvPicPr>
        <p:blipFill>
          <a:blip r:embed="rId25"/>
          <a:stretch>
            <a:fillRect/>
          </a:stretch>
        </p:blipFill>
        <p:spPr>
          <a:xfrm>
            <a:off x="6324600" y="4762500"/>
            <a:ext cx="219075" cy="190500"/>
          </a:xfrm>
          <a:prstGeom prst="rect">
            <a:avLst/>
          </a:prstGeom>
        </p:spPr>
      </p:pic>
      <p:pic>
        <p:nvPicPr>
          <p:cNvPr id="31" name="Image 29" descr="preencoded.png"/>
          <p:cNvPicPr>
            <a:picLocks noChangeAspect="1"/>
          </p:cNvPicPr>
          <p:nvPr/>
        </p:nvPicPr>
        <p:blipFill>
          <a:blip r:embed="rId26"/>
          <a:stretch>
            <a:fillRect/>
          </a:stretch>
        </p:blipFill>
        <p:spPr>
          <a:xfrm>
            <a:off x="6591300" y="5105400"/>
            <a:ext cx="4991100" cy="304800"/>
          </a:xfrm>
          <a:prstGeom prst="rect">
            <a:avLst/>
          </a:prstGeom>
        </p:spPr>
      </p:pic>
      <p:pic>
        <p:nvPicPr>
          <p:cNvPr id="32" name="Image 30" descr="preencoded.png"/>
          <p:cNvPicPr>
            <a:picLocks noChangeAspect="1"/>
          </p:cNvPicPr>
          <p:nvPr/>
        </p:nvPicPr>
        <p:blipFill>
          <a:blip r:embed="rId27"/>
          <a:stretch>
            <a:fillRect/>
          </a:stretch>
        </p:blipFill>
        <p:spPr>
          <a:xfrm>
            <a:off x="6705600" y="5181600"/>
            <a:ext cx="152400" cy="152400"/>
          </a:xfrm>
          <a:prstGeom prst="rect">
            <a:avLst/>
          </a:prstGeom>
        </p:spPr>
      </p:pic>
      <p:pic>
        <p:nvPicPr>
          <p:cNvPr id="33" name="Image 31" descr="preencoded.png"/>
          <p:cNvPicPr>
            <a:picLocks noChangeAspect="1"/>
          </p:cNvPicPr>
          <p:nvPr/>
        </p:nvPicPr>
        <p:blipFill>
          <a:blip r:embed="rId28"/>
          <a:stretch>
            <a:fillRect/>
          </a:stretch>
        </p:blipFill>
        <p:spPr>
          <a:xfrm>
            <a:off x="6591300" y="5524500"/>
            <a:ext cx="4991100" cy="533400"/>
          </a:xfrm>
          <a:prstGeom prst="rect">
            <a:avLst/>
          </a:prstGeom>
        </p:spPr>
      </p:pic>
      <p:pic>
        <p:nvPicPr>
          <p:cNvPr id="34" name="Image 32" descr="preencoded.png"/>
          <p:cNvPicPr>
            <a:picLocks noChangeAspect="1"/>
          </p:cNvPicPr>
          <p:nvPr/>
        </p:nvPicPr>
        <p:blipFill>
          <a:blip r:embed="rId27"/>
          <a:stretch>
            <a:fillRect/>
          </a:stretch>
        </p:blipFill>
        <p:spPr>
          <a:xfrm>
            <a:off x="6705600" y="5715000"/>
            <a:ext cx="152400" cy="152400"/>
          </a:xfrm>
          <a:prstGeom prst="rect">
            <a:avLst/>
          </a:prstGeom>
        </p:spPr>
      </p:pic>
      <p:sp>
        <p:nvSpPr>
          <p:cNvPr id="35" name="Text 0"/>
          <p:cNvSpPr/>
          <p:nvPr/>
        </p:nvSpPr>
        <p:spPr>
          <a:xfrm>
            <a:off x="609600" y="609600"/>
            <a:ext cx="3048134"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Page d'accueil</a:t>
            </a:r>
            <a:endParaRPr lang="en-US" sz="2426" dirty="0"/>
          </a:p>
        </p:txBody>
      </p:sp>
      <p:sp>
        <p:nvSpPr>
          <p:cNvPr id="36" name="Text 1"/>
          <p:cNvSpPr/>
          <p:nvPr/>
        </p:nvSpPr>
        <p:spPr>
          <a:xfrm>
            <a:off x="1562100" y="1790700"/>
            <a:ext cx="1063466"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JOB-MATCH</a:t>
            </a:r>
            <a:endParaRPr lang="en-US" sz="1120" dirty="0"/>
          </a:p>
        </p:txBody>
      </p:sp>
      <p:sp>
        <p:nvSpPr>
          <p:cNvPr id="37" name="Text 2"/>
          <p:cNvSpPr/>
          <p:nvPr/>
        </p:nvSpPr>
        <p:spPr>
          <a:xfrm>
            <a:off x="1333500" y="2438400"/>
            <a:ext cx="3810000" cy="609600"/>
          </a:xfrm>
          <a:prstGeom prst="rect">
            <a:avLst/>
          </a:prstGeom>
          <a:noFill/>
          <a:ln/>
        </p:spPr>
        <p:txBody>
          <a:bodyPr wrap="square" lIns="0" tIns="0" rIns="0" bIns="0" rtlCol="0" anchor="t">
            <a:spAutoFit/>
          </a:bodyPr>
          <a:lstStyle/>
          <a:p>
            <a:pPr marL="0" indent="0" algn="ctr">
              <a:lnSpc>
                <a:spcPts val="2400"/>
              </a:lnSpc>
              <a:buNone/>
            </a:pPr>
            <a:r>
              <a:rPr lang="en-US" sz="1646" b="1" dirty="0">
                <a:solidFill>
                  <a:srgbClr val="FFFFFF"/>
                </a:solidFill>
                <a:latin typeface="ui-sans-serif" pitchFamily="34" charset="0"/>
                <a:ea typeface="ui-sans-serif" pitchFamily="34" charset="-122"/>
                <a:cs typeface="ui-sans-serif" pitchFamily="34" charset="-120"/>
              </a:rPr>
              <a:t>Simplifiez votre recherche d'emploi</a:t>
            </a:r>
            <a:endParaRPr lang="en-US" sz="1646" dirty="0"/>
          </a:p>
        </p:txBody>
      </p:sp>
      <p:sp>
        <p:nvSpPr>
          <p:cNvPr id="38" name="Text 3"/>
          <p:cNvSpPr/>
          <p:nvPr/>
        </p:nvSpPr>
        <p:spPr>
          <a:xfrm>
            <a:off x="1333500" y="3124200"/>
            <a:ext cx="38100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D1D5DB"/>
                </a:solidFill>
                <a:latin typeface="ui-sans-serif" pitchFamily="34" charset="0"/>
                <a:ea typeface="ui-sans-serif" pitchFamily="34" charset="-122"/>
                <a:cs typeface="ui-sans-serif" pitchFamily="34" charset="-120"/>
              </a:rPr>
              <a:t>Trouvez votre prochaine opportunité en quelques clics</a:t>
            </a:r>
            <a:endParaRPr lang="en-US" sz="1120" dirty="0"/>
          </a:p>
        </p:txBody>
      </p:sp>
      <p:sp>
        <p:nvSpPr>
          <p:cNvPr id="39" name="Text 4"/>
          <p:cNvSpPr/>
          <p:nvPr/>
        </p:nvSpPr>
        <p:spPr>
          <a:xfrm>
            <a:off x="1752600" y="4019550"/>
            <a:ext cx="503247"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Offres</a:t>
            </a:r>
            <a:endParaRPr lang="en-US" sz="1120" dirty="0"/>
          </a:p>
        </p:txBody>
      </p:sp>
      <p:sp>
        <p:nvSpPr>
          <p:cNvPr id="40" name="Text 5"/>
          <p:cNvSpPr/>
          <p:nvPr/>
        </p:nvSpPr>
        <p:spPr>
          <a:xfrm>
            <a:off x="3733800" y="4019550"/>
            <a:ext cx="1560002"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Recommandations</a:t>
            </a:r>
            <a:endParaRPr lang="en-US" sz="1120" dirty="0"/>
          </a:p>
        </p:txBody>
      </p:sp>
      <p:sp>
        <p:nvSpPr>
          <p:cNvPr id="41" name="Text 6"/>
          <p:cNvSpPr/>
          <p:nvPr/>
        </p:nvSpPr>
        <p:spPr>
          <a:xfrm>
            <a:off x="1752600" y="4667250"/>
            <a:ext cx="88142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Tendances</a:t>
            </a:r>
            <a:endParaRPr lang="en-US" sz="1120" dirty="0"/>
          </a:p>
        </p:txBody>
      </p:sp>
      <p:sp>
        <p:nvSpPr>
          <p:cNvPr id="42" name="Text 7"/>
          <p:cNvSpPr/>
          <p:nvPr/>
        </p:nvSpPr>
        <p:spPr>
          <a:xfrm>
            <a:off x="3714750" y="4667250"/>
            <a:ext cx="418118"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Profil</a:t>
            </a:r>
            <a:endParaRPr lang="en-US" sz="1120" dirty="0"/>
          </a:p>
        </p:txBody>
      </p:sp>
      <p:sp>
        <p:nvSpPr>
          <p:cNvPr id="43" name="Text 8"/>
          <p:cNvSpPr/>
          <p:nvPr/>
        </p:nvSpPr>
        <p:spPr>
          <a:xfrm>
            <a:off x="2148051" y="5410200"/>
            <a:ext cx="886986"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Connexion</a:t>
            </a:r>
            <a:endParaRPr lang="en-US" sz="1120" dirty="0"/>
          </a:p>
        </p:txBody>
      </p:sp>
      <p:sp>
        <p:nvSpPr>
          <p:cNvPr id="44" name="Text 9"/>
          <p:cNvSpPr/>
          <p:nvPr/>
        </p:nvSpPr>
        <p:spPr>
          <a:xfrm>
            <a:off x="3678696" y="5410200"/>
            <a:ext cx="878309"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Inscription</a:t>
            </a:r>
            <a:endParaRPr lang="en-US" sz="1120" dirty="0"/>
          </a:p>
        </p:txBody>
      </p:sp>
      <p:sp>
        <p:nvSpPr>
          <p:cNvPr id="45" name="Text 10"/>
          <p:cNvSpPr/>
          <p:nvPr/>
        </p:nvSpPr>
        <p:spPr>
          <a:xfrm>
            <a:off x="6591300" y="1485900"/>
            <a:ext cx="57835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Rôle</a:t>
            </a:r>
            <a:endParaRPr lang="en-US" sz="1380" dirty="0"/>
          </a:p>
        </p:txBody>
      </p:sp>
      <p:sp>
        <p:nvSpPr>
          <p:cNvPr id="46" name="Text 11"/>
          <p:cNvSpPr/>
          <p:nvPr/>
        </p:nvSpPr>
        <p:spPr>
          <a:xfrm>
            <a:off x="6591300" y="1866900"/>
            <a:ext cx="49911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Porte d'entrée du site qui donne une première impression claire et motivante</a:t>
            </a:r>
            <a:endParaRPr lang="en-US" sz="1260" dirty="0"/>
          </a:p>
        </p:txBody>
      </p:sp>
      <p:sp>
        <p:nvSpPr>
          <p:cNvPr id="47" name="Text 12"/>
          <p:cNvSpPr/>
          <p:nvPr/>
        </p:nvSpPr>
        <p:spPr>
          <a:xfrm>
            <a:off x="6638925" y="2628900"/>
            <a:ext cx="57835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Fonctionnalités</a:t>
            </a:r>
            <a:endParaRPr lang="en-US" sz="1380" dirty="0"/>
          </a:p>
        </p:txBody>
      </p:sp>
      <p:sp>
        <p:nvSpPr>
          <p:cNvPr id="48" name="Text 13"/>
          <p:cNvSpPr/>
          <p:nvPr/>
        </p:nvSpPr>
        <p:spPr>
          <a:xfrm>
            <a:off x="6953250" y="3124200"/>
            <a:ext cx="19621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Boutons Connexion et Inscription visibles</a:t>
            </a:r>
            <a:endParaRPr lang="en-US" sz="1120" dirty="0"/>
          </a:p>
        </p:txBody>
      </p:sp>
      <p:sp>
        <p:nvSpPr>
          <p:cNvPr id="49" name="Text 14"/>
          <p:cNvSpPr/>
          <p:nvPr/>
        </p:nvSpPr>
        <p:spPr>
          <a:xfrm>
            <a:off x="9525000" y="3124200"/>
            <a:ext cx="19431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Message d'accueil motivant</a:t>
            </a:r>
            <a:endParaRPr lang="en-US" sz="1120" dirty="0"/>
          </a:p>
        </p:txBody>
      </p:sp>
      <p:sp>
        <p:nvSpPr>
          <p:cNvPr id="50" name="Text 15"/>
          <p:cNvSpPr/>
          <p:nvPr/>
        </p:nvSpPr>
        <p:spPr>
          <a:xfrm>
            <a:off x="6953250" y="3924300"/>
            <a:ext cx="19621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Aperçu rapide des fonctionnalités</a:t>
            </a:r>
            <a:endParaRPr lang="en-US" sz="1120" dirty="0"/>
          </a:p>
        </p:txBody>
      </p:sp>
      <p:sp>
        <p:nvSpPr>
          <p:cNvPr id="51" name="Text 16"/>
          <p:cNvSpPr/>
          <p:nvPr/>
        </p:nvSpPr>
        <p:spPr>
          <a:xfrm>
            <a:off x="9467850" y="3924300"/>
            <a:ext cx="20002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Design responsive (Bootstrap 5)</a:t>
            </a:r>
            <a:endParaRPr lang="en-US" sz="1120" dirty="0"/>
          </a:p>
        </p:txBody>
      </p:sp>
      <p:sp>
        <p:nvSpPr>
          <p:cNvPr id="52" name="Text 17"/>
          <p:cNvSpPr/>
          <p:nvPr/>
        </p:nvSpPr>
        <p:spPr>
          <a:xfrm>
            <a:off x="6619875" y="4724400"/>
            <a:ext cx="57835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Valeur ajoutée</a:t>
            </a:r>
            <a:endParaRPr lang="en-US" sz="1380" dirty="0"/>
          </a:p>
        </p:txBody>
      </p:sp>
      <p:sp>
        <p:nvSpPr>
          <p:cNvPr id="53" name="Text 18"/>
          <p:cNvSpPr/>
          <p:nvPr/>
        </p:nvSpPr>
        <p:spPr>
          <a:xfrm>
            <a:off x="6934200" y="5143500"/>
            <a:ext cx="4985489" cy="228600"/>
          </a:xfrm>
          <a:prstGeom prst="rect">
            <a:avLst/>
          </a:prstGeom>
          <a:noFill/>
          <a:ln/>
        </p:spPr>
        <p:txBody>
          <a:bodyPr wrap="square" lIns="0" tIns="0" rIns="0" bIns="0" rtlCol="0" anchor="t"/>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Clarté</a:t>
            </a:r>
            <a:r>
              <a:rPr lang="en-US" sz="1120" dirty="0">
                <a:solidFill>
                  <a:srgbClr val="FFFFFF"/>
                </a:solidFill>
                <a:latin typeface="ui-sans-serif" pitchFamily="34" charset="0"/>
                <a:ea typeface="ui-sans-serif" pitchFamily="34" charset="-122"/>
                <a:cs typeface="ui-sans-serif" pitchFamily="34" charset="-120"/>
              </a:rPr>
              <a:t>: L'utilisateur sait immédiatement ce qu'il peut faire</a:t>
            </a:r>
            <a:endParaRPr lang="en-US" sz="1120" dirty="0"/>
          </a:p>
        </p:txBody>
      </p:sp>
      <p:sp>
        <p:nvSpPr>
          <p:cNvPr id="54" name="Text 19"/>
          <p:cNvSpPr/>
          <p:nvPr/>
        </p:nvSpPr>
        <p:spPr>
          <a:xfrm>
            <a:off x="6934200" y="5562600"/>
            <a:ext cx="4648200" cy="457200"/>
          </a:xfrm>
          <a:prstGeom prst="rect">
            <a:avLst/>
          </a:prstGeom>
          <a:noFill/>
          <a:ln/>
        </p:spPr>
        <p:txBody>
          <a:bodyPr wrap="square" lIns="0" tIns="0" rIns="0" bIns="0" rtlCol="0" anchor="t"/>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Accessibilité rapide</a:t>
            </a:r>
            <a:r>
              <a:rPr lang="en-US" sz="1120" dirty="0">
                <a:solidFill>
                  <a:srgbClr val="FFFFFF"/>
                </a:solidFill>
                <a:latin typeface="ui-sans-serif" pitchFamily="34" charset="0"/>
                <a:ea typeface="ui-sans-serif" pitchFamily="34" charset="-122"/>
                <a:cs typeface="ui-sans-serif" pitchFamily="34" charset="-120"/>
              </a:rPr>
              <a:t>: Redirection vers les fonctionnalités clés</a:t>
            </a:r>
            <a:endParaRPr lang="en-US" sz="11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6858000"/>
          </a:xfrm>
          <a:prstGeom prst="rect">
            <a:avLst/>
          </a:prstGeom>
        </p:spPr>
      </p:pic>
      <p:pic>
        <p:nvPicPr>
          <p:cNvPr id="4" name="Image 2" descr="preencoded.png"/>
          <p:cNvPicPr>
            <a:picLocks noChangeAspect="1"/>
          </p:cNvPicPr>
          <p:nvPr/>
        </p:nvPicPr>
        <p:blipFill>
          <a:blip r:embed="rId5"/>
          <a:stretch>
            <a:fillRect/>
          </a:stretch>
        </p:blipFill>
        <p:spPr>
          <a:xfrm>
            <a:off x="609600" y="1295400"/>
            <a:ext cx="4160490" cy="3581400"/>
          </a:xfrm>
          <a:prstGeom prst="rect">
            <a:avLst/>
          </a:prstGeom>
        </p:spPr>
      </p:pic>
      <p:pic>
        <p:nvPicPr>
          <p:cNvPr id="5" name="Image 3" descr="preencoded.png"/>
          <p:cNvPicPr>
            <a:picLocks noChangeAspect="1"/>
          </p:cNvPicPr>
          <p:nvPr/>
        </p:nvPicPr>
        <p:blipFill>
          <a:blip r:embed="rId6"/>
          <a:stretch>
            <a:fillRect/>
          </a:stretch>
        </p:blipFill>
        <p:spPr>
          <a:xfrm>
            <a:off x="762000" y="1504950"/>
            <a:ext cx="190500" cy="266700"/>
          </a:xfrm>
          <a:prstGeom prst="rect">
            <a:avLst/>
          </a:prstGeom>
        </p:spPr>
      </p:pic>
      <p:pic>
        <p:nvPicPr>
          <p:cNvPr id="6" name="Image 4" descr="preencoded.png"/>
          <p:cNvPicPr>
            <a:picLocks noChangeAspect="1"/>
          </p:cNvPicPr>
          <p:nvPr/>
        </p:nvPicPr>
        <p:blipFill>
          <a:blip r:embed="rId7"/>
          <a:stretch>
            <a:fillRect/>
          </a:stretch>
        </p:blipFill>
        <p:spPr>
          <a:xfrm>
            <a:off x="1066800" y="1447800"/>
            <a:ext cx="3550890" cy="381000"/>
          </a:xfrm>
          <a:prstGeom prst="rect">
            <a:avLst/>
          </a:prstGeom>
        </p:spPr>
      </p:pic>
      <p:pic>
        <p:nvPicPr>
          <p:cNvPr id="7" name="Image 5" descr="preencoded.png"/>
          <p:cNvPicPr>
            <a:picLocks noChangeAspect="1"/>
          </p:cNvPicPr>
          <p:nvPr/>
        </p:nvPicPr>
        <p:blipFill>
          <a:blip r:embed="rId8"/>
          <a:stretch>
            <a:fillRect/>
          </a:stretch>
        </p:blipFill>
        <p:spPr>
          <a:xfrm>
            <a:off x="762000" y="2009775"/>
            <a:ext cx="133350" cy="133350"/>
          </a:xfrm>
          <a:prstGeom prst="rect">
            <a:avLst/>
          </a:prstGeom>
        </p:spPr>
      </p:pic>
      <p:pic>
        <p:nvPicPr>
          <p:cNvPr id="8" name="Image 6" descr="preencoded.png"/>
          <p:cNvPicPr>
            <a:picLocks noChangeAspect="1"/>
          </p:cNvPicPr>
          <p:nvPr/>
        </p:nvPicPr>
        <p:blipFill>
          <a:blip r:embed="rId9"/>
          <a:stretch>
            <a:fillRect/>
          </a:stretch>
        </p:blipFill>
        <p:spPr>
          <a:xfrm>
            <a:off x="2669530" y="1943100"/>
            <a:ext cx="387548" cy="266700"/>
          </a:xfrm>
          <a:prstGeom prst="rect">
            <a:avLst/>
          </a:prstGeom>
        </p:spPr>
      </p:pic>
      <p:pic>
        <p:nvPicPr>
          <p:cNvPr id="9" name="Image 7" descr="preencoded.png"/>
          <p:cNvPicPr>
            <a:picLocks noChangeAspect="1"/>
          </p:cNvPicPr>
          <p:nvPr/>
        </p:nvPicPr>
        <p:blipFill>
          <a:blip r:embed="rId10"/>
          <a:stretch>
            <a:fillRect/>
          </a:stretch>
        </p:blipFill>
        <p:spPr>
          <a:xfrm>
            <a:off x="3171379" y="1943100"/>
            <a:ext cx="794147" cy="266700"/>
          </a:xfrm>
          <a:prstGeom prst="rect">
            <a:avLst/>
          </a:prstGeom>
        </p:spPr>
      </p:pic>
      <p:pic>
        <p:nvPicPr>
          <p:cNvPr id="10" name="Image 8" descr="preencoded.png"/>
          <p:cNvPicPr>
            <a:picLocks noChangeAspect="1"/>
          </p:cNvPicPr>
          <p:nvPr/>
        </p:nvPicPr>
        <p:blipFill>
          <a:blip r:embed="rId11"/>
          <a:stretch>
            <a:fillRect/>
          </a:stretch>
        </p:blipFill>
        <p:spPr>
          <a:xfrm>
            <a:off x="4079825" y="1943100"/>
            <a:ext cx="537865" cy="266700"/>
          </a:xfrm>
          <a:prstGeom prst="rect">
            <a:avLst/>
          </a:prstGeom>
        </p:spPr>
      </p:pic>
      <p:pic>
        <p:nvPicPr>
          <p:cNvPr id="11" name="Image 9" descr="preencoded.png"/>
          <p:cNvPicPr>
            <a:picLocks noChangeAspect="1"/>
          </p:cNvPicPr>
          <p:nvPr/>
        </p:nvPicPr>
        <p:blipFill>
          <a:blip r:embed="rId12"/>
          <a:stretch>
            <a:fillRect/>
          </a:stretch>
        </p:blipFill>
        <p:spPr>
          <a:xfrm>
            <a:off x="762000" y="2324100"/>
            <a:ext cx="3855690" cy="2400300"/>
          </a:xfrm>
          <a:prstGeom prst="rect">
            <a:avLst/>
          </a:prstGeom>
        </p:spPr>
      </p:pic>
      <p:pic>
        <p:nvPicPr>
          <p:cNvPr id="12" name="Image 10" descr="preencoded.png"/>
          <p:cNvPicPr>
            <a:picLocks noChangeAspect="1"/>
          </p:cNvPicPr>
          <p:nvPr/>
        </p:nvPicPr>
        <p:blipFill>
          <a:blip r:embed="rId13"/>
          <a:stretch>
            <a:fillRect/>
          </a:stretch>
        </p:blipFill>
        <p:spPr>
          <a:xfrm>
            <a:off x="876300" y="2438400"/>
            <a:ext cx="3627090" cy="723900"/>
          </a:xfrm>
          <a:prstGeom prst="rect">
            <a:avLst/>
          </a:prstGeom>
        </p:spPr>
      </p:pic>
      <p:pic>
        <p:nvPicPr>
          <p:cNvPr id="13" name="Image 11" descr="preencoded.png"/>
          <p:cNvPicPr>
            <a:picLocks noChangeAspect="1"/>
          </p:cNvPicPr>
          <p:nvPr/>
        </p:nvPicPr>
        <p:blipFill>
          <a:blip r:embed="rId14"/>
          <a:stretch>
            <a:fillRect/>
          </a:stretch>
        </p:blipFill>
        <p:spPr>
          <a:xfrm>
            <a:off x="3964484" y="2552700"/>
            <a:ext cx="424607" cy="228600"/>
          </a:xfrm>
          <a:prstGeom prst="rect">
            <a:avLst/>
          </a:prstGeom>
        </p:spPr>
      </p:pic>
      <p:pic>
        <p:nvPicPr>
          <p:cNvPr id="14" name="Image 12" descr="preencoded.png"/>
          <p:cNvPicPr>
            <a:picLocks noChangeAspect="1"/>
          </p:cNvPicPr>
          <p:nvPr/>
        </p:nvPicPr>
        <p:blipFill>
          <a:blip r:embed="rId13"/>
          <a:stretch>
            <a:fillRect/>
          </a:stretch>
        </p:blipFill>
        <p:spPr>
          <a:xfrm>
            <a:off x="876300" y="3162300"/>
            <a:ext cx="3627090" cy="723900"/>
          </a:xfrm>
          <a:prstGeom prst="rect">
            <a:avLst/>
          </a:prstGeom>
        </p:spPr>
      </p:pic>
      <p:pic>
        <p:nvPicPr>
          <p:cNvPr id="15" name="Image 13" descr="preencoded.png"/>
          <p:cNvPicPr>
            <a:picLocks noChangeAspect="1"/>
          </p:cNvPicPr>
          <p:nvPr/>
        </p:nvPicPr>
        <p:blipFill>
          <a:blip r:embed="rId15"/>
          <a:stretch>
            <a:fillRect/>
          </a:stretch>
        </p:blipFill>
        <p:spPr>
          <a:xfrm>
            <a:off x="3697784" y="3276600"/>
            <a:ext cx="691307" cy="228600"/>
          </a:xfrm>
          <a:prstGeom prst="rect">
            <a:avLst/>
          </a:prstGeom>
        </p:spPr>
      </p:pic>
      <p:pic>
        <p:nvPicPr>
          <p:cNvPr id="16" name="Image 14" descr="preencoded.png"/>
          <p:cNvPicPr>
            <a:picLocks noChangeAspect="1"/>
          </p:cNvPicPr>
          <p:nvPr/>
        </p:nvPicPr>
        <p:blipFill>
          <a:blip r:embed="rId16"/>
          <a:stretch>
            <a:fillRect/>
          </a:stretch>
        </p:blipFill>
        <p:spPr>
          <a:xfrm>
            <a:off x="3947964" y="4000500"/>
            <a:ext cx="441127" cy="228600"/>
          </a:xfrm>
          <a:prstGeom prst="rect">
            <a:avLst/>
          </a:prstGeom>
        </p:spPr>
      </p:pic>
      <p:pic>
        <p:nvPicPr>
          <p:cNvPr id="17" name="Image 15" descr="preencoded.png"/>
          <p:cNvPicPr>
            <a:picLocks noChangeAspect="1"/>
          </p:cNvPicPr>
          <p:nvPr/>
        </p:nvPicPr>
        <p:blipFill>
          <a:blip r:embed="rId17"/>
          <a:stretch>
            <a:fillRect/>
          </a:stretch>
        </p:blipFill>
        <p:spPr>
          <a:xfrm>
            <a:off x="609600" y="5029200"/>
            <a:ext cx="4160490" cy="495300"/>
          </a:xfrm>
          <a:prstGeom prst="rect">
            <a:avLst/>
          </a:prstGeom>
        </p:spPr>
      </p:pic>
      <p:pic>
        <p:nvPicPr>
          <p:cNvPr id="18" name="Image 16" descr="preencoded.png"/>
          <p:cNvPicPr>
            <a:picLocks noChangeAspect="1"/>
          </p:cNvPicPr>
          <p:nvPr/>
        </p:nvPicPr>
        <p:blipFill>
          <a:blip r:embed="rId18"/>
          <a:stretch>
            <a:fillRect/>
          </a:stretch>
        </p:blipFill>
        <p:spPr>
          <a:xfrm>
            <a:off x="5227290" y="1314450"/>
            <a:ext cx="190500" cy="266700"/>
          </a:xfrm>
          <a:prstGeom prst="rect">
            <a:avLst/>
          </a:prstGeom>
        </p:spPr>
      </p:pic>
      <p:pic>
        <p:nvPicPr>
          <p:cNvPr id="19" name="Image 17" descr="preencoded.png"/>
          <p:cNvPicPr>
            <a:picLocks noChangeAspect="1"/>
          </p:cNvPicPr>
          <p:nvPr/>
        </p:nvPicPr>
        <p:blipFill>
          <a:blip r:embed="rId19"/>
          <a:stretch>
            <a:fillRect/>
          </a:stretch>
        </p:blipFill>
        <p:spPr>
          <a:xfrm>
            <a:off x="5227290" y="2495550"/>
            <a:ext cx="238125" cy="266700"/>
          </a:xfrm>
          <a:prstGeom prst="rect">
            <a:avLst/>
          </a:prstGeom>
        </p:spPr>
      </p:pic>
      <p:pic>
        <p:nvPicPr>
          <p:cNvPr id="20" name="Image 18" descr="preencoded.png"/>
          <p:cNvPicPr>
            <a:picLocks noChangeAspect="1"/>
          </p:cNvPicPr>
          <p:nvPr/>
        </p:nvPicPr>
        <p:blipFill>
          <a:blip r:embed="rId20"/>
          <a:stretch>
            <a:fillRect/>
          </a:stretch>
        </p:blipFill>
        <p:spPr>
          <a:xfrm>
            <a:off x="5570190" y="2895600"/>
            <a:ext cx="2929830" cy="685800"/>
          </a:xfrm>
          <a:prstGeom prst="rect">
            <a:avLst/>
          </a:prstGeom>
        </p:spPr>
      </p:pic>
      <p:pic>
        <p:nvPicPr>
          <p:cNvPr id="21" name="Image 19" descr="preencoded.png"/>
          <p:cNvPicPr>
            <a:picLocks noChangeAspect="1"/>
          </p:cNvPicPr>
          <p:nvPr/>
        </p:nvPicPr>
        <p:blipFill>
          <a:blip r:embed="rId21"/>
          <a:stretch>
            <a:fillRect/>
          </a:stretch>
        </p:blipFill>
        <p:spPr>
          <a:xfrm>
            <a:off x="5684490" y="3105150"/>
            <a:ext cx="171450" cy="266700"/>
          </a:xfrm>
          <a:prstGeom prst="rect">
            <a:avLst/>
          </a:prstGeom>
        </p:spPr>
      </p:pic>
      <p:pic>
        <p:nvPicPr>
          <p:cNvPr id="22" name="Image 20" descr="preencoded.png"/>
          <p:cNvPicPr>
            <a:picLocks noChangeAspect="1"/>
          </p:cNvPicPr>
          <p:nvPr/>
        </p:nvPicPr>
        <p:blipFill>
          <a:blip r:embed="rId22"/>
          <a:stretch>
            <a:fillRect/>
          </a:stretch>
        </p:blipFill>
        <p:spPr>
          <a:xfrm>
            <a:off x="8652421" y="2895600"/>
            <a:ext cx="2929830" cy="685800"/>
          </a:xfrm>
          <a:prstGeom prst="rect">
            <a:avLst/>
          </a:prstGeom>
        </p:spPr>
      </p:pic>
      <p:pic>
        <p:nvPicPr>
          <p:cNvPr id="23" name="Image 21" descr="preencoded.png"/>
          <p:cNvPicPr>
            <a:picLocks noChangeAspect="1"/>
          </p:cNvPicPr>
          <p:nvPr/>
        </p:nvPicPr>
        <p:blipFill>
          <a:blip r:embed="rId23"/>
          <a:stretch>
            <a:fillRect/>
          </a:stretch>
        </p:blipFill>
        <p:spPr>
          <a:xfrm>
            <a:off x="8766721" y="3105150"/>
            <a:ext cx="152400" cy="266700"/>
          </a:xfrm>
          <a:prstGeom prst="rect">
            <a:avLst/>
          </a:prstGeom>
        </p:spPr>
      </p:pic>
      <p:pic>
        <p:nvPicPr>
          <p:cNvPr id="24" name="Image 22" descr="preencoded.png"/>
          <p:cNvPicPr>
            <a:picLocks noChangeAspect="1"/>
          </p:cNvPicPr>
          <p:nvPr/>
        </p:nvPicPr>
        <p:blipFill>
          <a:blip r:embed="rId20"/>
          <a:stretch>
            <a:fillRect/>
          </a:stretch>
        </p:blipFill>
        <p:spPr>
          <a:xfrm>
            <a:off x="5570190" y="3733800"/>
            <a:ext cx="2929830" cy="685800"/>
          </a:xfrm>
          <a:prstGeom prst="rect">
            <a:avLst/>
          </a:prstGeom>
        </p:spPr>
      </p:pic>
      <p:pic>
        <p:nvPicPr>
          <p:cNvPr id="25" name="Image 23" descr="preencoded.png"/>
          <p:cNvPicPr>
            <a:picLocks noChangeAspect="1"/>
          </p:cNvPicPr>
          <p:nvPr/>
        </p:nvPicPr>
        <p:blipFill>
          <a:blip r:embed="rId24"/>
          <a:stretch>
            <a:fillRect/>
          </a:stretch>
        </p:blipFill>
        <p:spPr>
          <a:xfrm>
            <a:off x="5684490" y="3943350"/>
            <a:ext cx="219075" cy="266700"/>
          </a:xfrm>
          <a:prstGeom prst="rect">
            <a:avLst/>
          </a:prstGeom>
        </p:spPr>
      </p:pic>
      <p:pic>
        <p:nvPicPr>
          <p:cNvPr id="26" name="Image 24" descr="preencoded.png"/>
          <p:cNvPicPr>
            <a:picLocks noChangeAspect="1"/>
          </p:cNvPicPr>
          <p:nvPr/>
        </p:nvPicPr>
        <p:blipFill>
          <a:blip r:embed="rId22"/>
          <a:stretch>
            <a:fillRect/>
          </a:stretch>
        </p:blipFill>
        <p:spPr>
          <a:xfrm>
            <a:off x="8652421" y="3733800"/>
            <a:ext cx="2929830" cy="685800"/>
          </a:xfrm>
          <a:prstGeom prst="rect">
            <a:avLst/>
          </a:prstGeom>
        </p:spPr>
      </p:pic>
      <p:pic>
        <p:nvPicPr>
          <p:cNvPr id="27" name="Image 25" descr="preencoded.png"/>
          <p:cNvPicPr>
            <a:picLocks noChangeAspect="1"/>
          </p:cNvPicPr>
          <p:nvPr/>
        </p:nvPicPr>
        <p:blipFill>
          <a:blip r:embed="rId25"/>
          <a:stretch>
            <a:fillRect/>
          </a:stretch>
        </p:blipFill>
        <p:spPr>
          <a:xfrm>
            <a:off x="8766721" y="3943350"/>
            <a:ext cx="171450" cy="266700"/>
          </a:xfrm>
          <a:prstGeom prst="rect">
            <a:avLst/>
          </a:prstGeom>
        </p:spPr>
      </p:pic>
      <p:pic>
        <p:nvPicPr>
          <p:cNvPr id="28" name="Image 26" descr="preencoded.png"/>
          <p:cNvPicPr>
            <a:picLocks noChangeAspect="1"/>
          </p:cNvPicPr>
          <p:nvPr/>
        </p:nvPicPr>
        <p:blipFill>
          <a:blip r:embed="rId26"/>
          <a:stretch>
            <a:fillRect/>
          </a:stretch>
        </p:blipFill>
        <p:spPr>
          <a:xfrm>
            <a:off x="5227290" y="4667250"/>
            <a:ext cx="219075" cy="266700"/>
          </a:xfrm>
          <a:prstGeom prst="rect">
            <a:avLst/>
          </a:prstGeom>
        </p:spPr>
      </p:pic>
      <p:pic>
        <p:nvPicPr>
          <p:cNvPr id="29" name="Image 27" descr="preencoded.png"/>
          <p:cNvPicPr>
            <a:picLocks noChangeAspect="1"/>
          </p:cNvPicPr>
          <p:nvPr/>
        </p:nvPicPr>
        <p:blipFill>
          <a:blip r:embed="rId27"/>
          <a:stretch>
            <a:fillRect/>
          </a:stretch>
        </p:blipFill>
        <p:spPr>
          <a:xfrm>
            <a:off x="5570190" y="5067300"/>
            <a:ext cx="6012061" cy="1028700"/>
          </a:xfrm>
          <a:prstGeom prst="rect">
            <a:avLst/>
          </a:prstGeom>
        </p:spPr>
      </p:pic>
      <p:pic>
        <p:nvPicPr>
          <p:cNvPr id="30" name="Image 28" descr="preencoded.png"/>
          <p:cNvPicPr>
            <a:picLocks noChangeAspect="1"/>
          </p:cNvPicPr>
          <p:nvPr/>
        </p:nvPicPr>
        <p:blipFill>
          <a:blip r:embed="rId28"/>
          <a:stretch>
            <a:fillRect/>
          </a:stretch>
        </p:blipFill>
        <p:spPr>
          <a:xfrm>
            <a:off x="5722590" y="5257800"/>
            <a:ext cx="190500" cy="266700"/>
          </a:xfrm>
          <a:prstGeom prst="rect">
            <a:avLst/>
          </a:prstGeom>
        </p:spPr>
      </p:pic>
      <p:pic>
        <p:nvPicPr>
          <p:cNvPr id="31" name="Image 29" descr="preencoded.png"/>
          <p:cNvPicPr>
            <a:picLocks noChangeAspect="1"/>
          </p:cNvPicPr>
          <p:nvPr/>
        </p:nvPicPr>
        <p:blipFill>
          <a:blip r:embed="rId29"/>
          <a:stretch>
            <a:fillRect/>
          </a:stretch>
        </p:blipFill>
        <p:spPr>
          <a:xfrm>
            <a:off x="5722590" y="5676900"/>
            <a:ext cx="238125" cy="266700"/>
          </a:xfrm>
          <a:prstGeom prst="rect">
            <a:avLst/>
          </a:prstGeom>
        </p:spPr>
      </p:pic>
      <p:sp>
        <p:nvSpPr>
          <p:cNvPr id="32" name="Text 0"/>
          <p:cNvSpPr/>
          <p:nvPr/>
        </p:nvSpPr>
        <p:spPr>
          <a:xfrm>
            <a:off x="609600" y="609600"/>
            <a:ext cx="2470562"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Page Offres</a:t>
            </a:r>
            <a:endParaRPr lang="en-US" sz="2426" dirty="0"/>
          </a:p>
        </p:txBody>
      </p:sp>
      <p:sp>
        <p:nvSpPr>
          <p:cNvPr id="33" name="Text 1"/>
          <p:cNvSpPr/>
          <p:nvPr/>
        </p:nvSpPr>
        <p:spPr>
          <a:xfrm>
            <a:off x="933450" y="1981200"/>
            <a:ext cx="757163"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Filtrer par:</a:t>
            </a:r>
            <a:endParaRPr lang="en-US" sz="980" dirty="0"/>
          </a:p>
        </p:txBody>
      </p:sp>
      <p:sp>
        <p:nvSpPr>
          <p:cNvPr id="34" name="Text 2"/>
          <p:cNvSpPr/>
          <p:nvPr/>
        </p:nvSpPr>
        <p:spPr>
          <a:xfrm>
            <a:off x="2745730" y="1943100"/>
            <a:ext cx="426303" cy="2667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CDI</a:t>
            </a:r>
            <a:endParaRPr lang="en-US" sz="980" dirty="0"/>
          </a:p>
        </p:txBody>
      </p:sp>
      <p:sp>
        <p:nvSpPr>
          <p:cNvPr id="35" name="Text 3"/>
          <p:cNvSpPr/>
          <p:nvPr/>
        </p:nvSpPr>
        <p:spPr>
          <a:xfrm>
            <a:off x="3247579" y="1943100"/>
            <a:ext cx="873562" cy="2667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Freelance</a:t>
            </a:r>
            <a:endParaRPr lang="en-US" sz="980" dirty="0"/>
          </a:p>
        </p:txBody>
      </p:sp>
      <p:sp>
        <p:nvSpPr>
          <p:cNvPr id="36" name="Text 4"/>
          <p:cNvSpPr/>
          <p:nvPr/>
        </p:nvSpPr>
        <p:spPr>
          <a:xfrm>
            <a:off x="4156025" y="1943100"/>
            <a:ext cx="591651" cy="2667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Stage</a:t>
            </a:r>
            <a:endParaRPr lang="en-US" sz="980" dirty="0"/>
          </a:p>
        </p:txBody>
      </p:sp>
      <p:sp>
        <p:nvSpPr>
          <p:cNvPr id="37" name="Text 5"/>
          <p:cNvSpPr/>
          <p:nvPr/>
        </p:nvSpPr>
        <p:spPr>
          <a:xfrm>
            <a:off x="990600" y="2552700"/>
            <a:ext cx="1411843"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Ingénieur Data</a:t>
            </a:r>
            <a:endParaRPr lang="en-US" sz="1120" dirty="0"/>
          </a:p>
        </p:txBody>
      </p:sp>
      <p:sp>
        <p:nvSpPr>
          <p:cNvPr id="38" name="Text 6"/>
          <p:cNvSpPr/>
          <p:nvPr/>
        </p:nvSpPr>
        <p:spPr>
          <a:xfrm>
            <a:off x="4040684" y="2552700"/>
            <a:ext cx="467067" cy="228600"/>
          </a:xfrm>
          <a:prstGeom prst="rect">
            <a:avLst/>
          </a:prstGeom>
          <a:noFill/>
          <a:ln/>
        </p:spPr>
        <p:txBody>
          <a:bodyPr wrap="square" lIns="0" tIns="0" rIns="0" bIns="0" rtlCol="0" anchor="t">
            <a:spAutoFit/>
          </a:bodyPr>
          <a:lstStyle/>
          <a:p>
            <a:pPr marL="0" indent="0">
              <a:lnSpc>
                <a:spcPts val="1200"/>
              </a:lnSpc>
              <a:buNone/>
            </a:pPr>
            <a:r>
              <a:rPr lang="en-US" sz="840" dirty="0">
                <a:solidFill>
                  <a:srgbClr val="FFFFFF"/>
                </a:solidFill>
                <a:latin typeface="ui-sans-serif" pitchFamily="34" charset="0"/>
                <a:ea typeface="ui-sans-serif" pitchFamily="34" charset="-122"/>
                <a:cs typeface="ui-sans-serif" pitchFamily="34" charset="-120"/>
              </a:rPr>
              <a:t>Paris</a:t>
            </a:r>
            <a:endParaRPr lang="en-US" sz="840" dirty="0"/>
          </a:p>
        </p:txBody>
      </p:sp>
      <p:sp>
        <p:nvSpPr>
          <p:cNvPr id="39" name="Text 7"/>
          <p:cNvSpPr/>
          <p:nvPr/>
        </p:nvSpPr>
        <p:spPr>
          <a:xfrm>
            <a:off x="990600" y="2857500"/>
            <a:ext cx="736536"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LEGENCIA</a:t>
            </a:r>
            <a:endParaRPr lang="en-US" sz="980" dirty="0"/>
          </a:p>
        </p:txBody>
      </p:sp>
      <p:sp>
        <p:nvSpPr>
          <p:cNvPr id="40" name="Text 8"/>
          <p:cNvSpPr/>
          <p:nvPr/>
        </p:nvSpPr>
        <p:spPr>
          <a:xfrm>
            <a:off x="3427512" y="2857500"/>
            <a:ext cx="1057736"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CDI, Freelance</a:t>
            </a:r>
            <a:endParaRPr lang="en-US" sz="980" dirty="0"/>
          </a:p>
        </p:txBody>
      </p:sp>
      <p:sp>
        <p:nvSpPr>
          <p:cNvPr id="41" name="Text 9"/>
          <p:cNvSpPr/>
          <p:nvPr/>
        </p:nvSpPr>
        <p:spPr>
          <a:xfrm>
            <a:off x="990600" y="3276600"/>
            <a:ext cx="255716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Technicien de Maintenance</a:t>
            </a:r>
            <a:endParaRPr lang="en-US" sz="1120" dirty="0"/>
          </a:p>
        </p:txBody>
      </p:sp>
      <p:sp>
        <p:nvSpPr>
          <p:cNvPr id="42" name="Text 10"/>
          <p:cNvSpPr/>
          <p:nvPr/>
        </p:nvSpPr>
        <p:spPr>
          <a:xfrm>
            <a:off x="3773984" y="3276600"/>
            <a:ext cx="760437" cy="228600"/>
          </a:xfrm>
          <a:prstGeom prst="rect">
            <a:avLst/>
          </a:prstGeom>
          <a:noFill/>
          <a:ln/>
        </p:spPr>
        <p:txBody>
          <a:bodyPr wrap="square" lIns="0" tIns="0" rIns="0" bIns="0" rtlCol="0" anchor="t">
            <a:spAutoFit/>
          </a:bodyPr>
          <a:lstStyle/>
          <a:p>
            <a:pPr marL="0" indent="0">
              <a:lnSpc>
                <a:spcPts val="1200"/>
              </a:lnSpc>
              <a:buNone/>
            </a:pPr>
            <a:r>
              <a:rPr lang="en-US" sz="840" dirty="0">
                <a:solidFill>
                  <a:srgbClr val="FFFFFF"/>
                </a:solidFill>
                <a:latin typeface="ui-sans-serif" pitchFamily="34" charset="0"/>
                <a:ea typeface="ui-sans-serif" pitchFamily="34" charset="-122"/>
                <a:cs typeface="ui-sans-serif" pitchFamily="34" charset="-120"/>
              </a:rPr>
              <a:t>Zi Mghira</a:t>
            </a:r>
            <a:endParaRPr lang="en-US" sz="840" dirty="0"/>
          </a:p>
        </p:txBody>
      </p:sp>
      <p:sp>
        <p:nvSpPr>
          <p:cNvPr id="43" name="Text 11"/>
          <p:cNvSpPr/>
          <p:nvPr/>
        </p:nvSpPr>
        <p:spPr>
          <a:xfrm>
            <a:off x="990600" y="3581400"/>
            <a:ext cx="74423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ETS SIALA</a:t>
            </a:r>
            <a:endParaRPr lang="en-US" sz="980" dirty="0"/>
          </a:p>
        </p:txBody>
      </p:sp>
      <p:sp>
        <p:nvSpPr>
          <p:cNvPr id="44" name="Text 12"/>
          <p:cNvSpPr/>
          <p:nvPr/>
        </p:nvSpPr>
        <p:spPr>
          <a:xfrm>
            <a:off x="4153942" y="3581400"/>
            <a:ext cx="258663"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CDI</a:t>
            </a:r>
            <a:endParaRPr lang="en-US" sz="980" dirty="0"/>
          </a:p>
        </p:txBody>
      </p:sp>
      <p:sp>
        <p:nvSpPr>
          <p:cNvPr id="45" name="Text 13"/>
          <p:cNvSpPr/>
          <p:nvPr/>
        </p:nvSpPr>
        <p:spPr>
          <a:xfrm>
            <a:off x="990600" y="4000500"/>
            <a:ext cx="210499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Ingénieur d'Affaires IT</a:t>
            </a:r>
            <a:endParaRPr lang="en-US" sz="1120" dirty="0"/>
          </a:p>
        </p:txBody>
      </p:sp>
      <p:sp>
        <p:nvSpPr>
          <p:cNvPr id="46" name="Text 14"/>
          <p:cNvSpPr/>
          <p:nvPr/>
        </p:nvSpPr>
        <p:spPr>
          <a:xfrm>
            <a:off x="4024164" y="4000500"/>
            <a:ext cx="485239" cy="228600"/>
          </a:xfrm>
          <a:prstGeom prst="rect">
            <a:avLst/>
          </a:prstGeom>
          <a:noFill/>
          <a:ln/>
        </p:spPr>
        <p:txBody>
          <a:bodyPr wrap="square" lIns="0" tIns="0" rIns="0" bIns="0" rtlCol="0" anchor="t">
            <a:spAutoFit/>
          </a:bodyPr>
          <a:lstStyle/>
          <a:p>
            <a:pPr marL="0" indent="0">
              <a:lnSpc>
                <a:spcPts val="1200"/>
              </a:lnSpc>
              <a:buNone/>
            </a:pPr>
            <a:r>
              <a:rPr lang="en-US" sz="840" dirty="0">
                <a:solidFill>
                  <a:srgbClr val="FFFFFF"/>
                </a:solidFill>
                <a:latin typeface="ui-sans-serif" pitchFamily="34" charset="0"/>
                <a:ea typeface="ui-sans-serif" pitchFamily="34" charset="-122"/>
                <a:cs typeface="ui-sans-serif" pitchFamily="34" charset="-120"/>
              </a:rPr>
              <a:t>Tunis</a:t>
            </a:r>
            <a:endParaRPr lang="en-US" sz="840" dirty="0"/>
          </a:p>
        </p:txBody>
      </p:sp>
      <p:sp>
        <p:nvSpPr>
          <p:cNvPr id="47" name="Text 15"/>
          <p:cNvSpPr/>
          <p:nvPr/>
        </p:nvSpPr>
        <p:spPr>
          <a:xfrm>
            <a:off x="990600" y="4305300"/>
            <a:ext cx="1150069"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OREL SERVICES</a:t>
            </a:r>
            <a:endParaRPr lang="en-US" sz="980" dirty="0"/>
          </a:p>
        </p:txBody>
      </p:sp>
      <p:sp>
        <p:nvSpPr>
          <p:cNvPr id="48" name="Text 16"/>
          <p:cNvSpPr/>
          <p:nvPr/>
        </p:nvSpPr>
        <p:spPr>
          <a:xfrm>
            <a:off x="4153942" y="4305300"/>
            <a:ext cx="258663"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CDI</a:t>
            </a:r>
            <a:endParaRPr lang="en-US" sz="980" dirty="0"/>
          </a:p>
        </p:txBody>
      </p:sp>
      <p:sp>
        <p:nvSpPr>
          <p:cNvPr id="49" name="Text 17"/>
          <p:cNvSpPr/>
          <p:nvPr/>
        </p:nvSpPr>
        <p:spPr>
          <a:xfrm>
            <a:off x="527305" y="5143500"/>
            <a:ext cx="4325079" cy="266700"/>
          </a:xfrm>
          <a:prstGeom prst="rect">
            <a:avLst/>
          </a:prstGeom>
          <a:noFill/>
          <a:ln/>
        </p:spPr>
        <p:txBody>
          <a:bodyPr wrap="square" lIns="0" tIns="0" rIns="0" bIns="0" rtlCol="0" anchor="t"/>
          <a:lstStyle/>
          <a:p>
            <a:pPr marL="0" indent="0" algn="ctr">
              <a:lnSpc>
                <a:spcPts val="2100"/>
              </a:lnSpc>
              <a:buNone/>
            </a:pPr>
            <a:r>
              <a:rPr lang="en-US" sz="1260" b="1" dirty="0">
                <a:solidFill>
                  <a:srgbClr val="FFA500"/>
                </a:solidFill>
                <a:latin typeface="ui-sans-serif" pitchFamily="34" charset="0"/>
                <a:ea typeface="ui-sans-serif" pitchFamily="34" charset="-122"/>
                <a:cs typeface="ui-sans-serif" pitchFamily="34" charset="-120"/>
              </a:rPr>
              <a:t>525+</a:t>
            </a:r>
            <a:r>
              <a:rPr lang="en-US" sz="1260" dirty="0">
                <a:solidFill>
                  <a:srgbClr val="FFFFFF"/>
                </a:solidFill>
                <a:latin typeface="ui-sans-serif" pitchFamily="34" charset="0"/>
                <a:ea typeface="ui-sans-serif" pitchFamily="34" charset="-122"/>
                <a:cs typeface="ui-sans-serif" pitchFamily="34" charset="-120"/>
              </a:rPr>
              <a:t>offres d'emploi disponibles</a:t>
            </a:r>
            <a:endParaRPr lang="en-US" sz="1260" dirty="0"/>
          </a:p>
        </p:txBody>
      </p:sp>
      <p:sp>
        <p:nvSpPr>
          <p:cNvPr id="50" name="Text 18"/>
          <p:cNvSpPr/>
          <p:nvPr/>
        </p:nvSpPr>
        <p:spPr>
          <a:xfrm>
            <a:off x="5532090" y="1295400"/>
            <a:ext cx="6990457"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Rôle</a:t>
            </a:r>
            <a:endParaRPr lang="en-US" sz="1646" dirty="0"/>
          </a:p>
        </p:txBody>
      </p:sp>
      <p:sp>
        <p:nvSpPr>
          <p:cNvPr id="51" name="Text 19"/>
          <p:cNvSpPr/>
          <p:nvPr/>
        </p:nvSpPr>
        <p:spPr>
          <a:xfrm>
            <a:off x="5570190" y="1714500"/>
            <a:ext cx="6012061"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Présenter toutes les offres d'emploi disponibles et donner un accès rapide et précis aux opportunités</a:t>
            </a:r>
            <a:endParaRPr lang="en-US" sz="1260" dirty="0"/>
          </a:p>
        </p:txBody>
      </p:sp>
      <p:sp>
        <p:nvSpPr>
          <p:cNvPr id="52" name="Text 20"/>
          <p:cNvSpPr/>
          <p:nvPr/>
        </p:nvSpPr>
        <p:spPr>
          <a:xfrm>
            <a:off x="5579715" y="2476500"/>
            <a:ext cx="6990457"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Fonctionnalités</a:t>
            </a:r>
            <a:endParaRPr lang="en-US" sz="1646" dirty="0"/>
          </a:p>
        </p:txBody>
      </p:sp>
      <p:sp>
        <p:nvSpPr>
          <p:cNvPr id="53" name="Text 21"/>
          <p:cNvSpPr/>
          <p:nvPr/>
        </p:nvSpPr>
        <p:spPr>
          <a:xfrm>
            <a:off x="5932140" y="3009900"/>
            <a:ext cx="245358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Recherche par mot-clé, type de contrat, localisation</a:t>
            </a:r>
            <a:endParaRPr lang="en-US" sz="1120" dirty="0"/>
          </a:p>
        </p:txBody>
      </p:sp>
      <p:sp>
        <p:nvSpPr>
          <p:cNvPr id="54" name="Text 22"/>
          <p:cNvSpPr/>
          <p:nvPr/>
        </p:nvSpPr>
        <p:spPr>
          <a:xfrm>
            <a:off x="8995321" y="3009900"/>
            <a:ext cx="247263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Liste dynamique d'offres depuis la base de données</a:t>
            </a:r>
            <a:endParaRPr lang="en-US" sz="1120" dirty="0"/>
          </a:p>
        </p:txBody>
      </p:sp>
      <p:sp>
        <p:nvSpPr>
          <p:cNvPr id="55" name="Text 23"/>
          <p:cNvSpPr/>
          <p:nvPr/>
        </p:nvSpPr>
        <p:spPr>
          <a:xfrm>
            <a:off x="5979765" y="3848100"/>
            <a:ext cx="2405955"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Lien vers détails de chaque offre</a:t>
            </a:r>
            <a:endParaRPr lang="en-US" sz="1120" dirty="0"/>
          </a:p>
        </p:txBody>
      </p:sp>
      <p:sp>
        <p:nvSpPr>
          <p:cNvPr id="56" name="Text 24"/>
          <p:cNvSpPr/>
          <p:nvPr/>
        </p:nvSpPr>
        <p:spPr>
          <a:xfrm>
            <a:off x="9014371" y="3848100"/>
            <a:ext cx="245358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Affichage des infos clés : titre, entreprise, lieu, type, date</a:t>
            </a:r>
            <a:endParaRPr lang="en-US" sz="1120" dirty="0"/>
          </a:p>
        </p:txBody>
      </p:sp>
      <p:sp>
        <p:nvSpPr>
          <p:cNvPr id="57" name="Text 25"/>
          <p:cNvSpPr/>
          <p:nvPr/>
        </p:nvSpPr>
        <p:spPr>
          <a:xfrm>
            <a:off x="5560665" y="4648200"/>
            <a:ext cx="6990457"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Valeur ajoutée</a:t>
            </a:r>
            <a:endParaRPr lang="en-US" sz="1646" dirty="0"/>
          </a:p>
        </p:txBody>
      </p:sp>
      <p:sp>
        <p:nvSpPr>
          <p:cNvPr id="58" name="Text 26"/>
          <p:cNvSpPr/>
          <p:nvPr/>
        </p:nvSpPr>
        <p:spPr>
          <a:xfrm>
            <a:off x="6027390" y="5219700"/>
            <a:ext cx="2795528" cy="228600"/>
          </a:xfrm>
          <a:prstGeom prst="rect">
            <a:avLst/>
          </a:prstGeom>
          <a:noFill/>
          <a:ln/>
        </p:spPr>
        <p:txBody>
          <a:bodyPr wrap="square" lIns="0" tIns="0" rIns="0" bIns="0" rtlCol="0" anchor="t"/>
          <a:lstStyle/>
          <a:p>
            <a:pPr marL="0" indent="0">
              <a:lnSpc>
                <a:spcPts val="1800"/>
              </a:lnSpc>
              <a:buNone/>
            </a:pPr>
            <a:r>
              <a:rPr lang="en-US" sz="1120" b="1" dirty="0">
                <a:solidFill>
                  <a:srgbClr val="50C878"/>
                </a:solidFill>
                <a:latin typeface="ui-sans-serif" pitchFamily="34" charset="0"/>
                <a:ea typeface="ui-sans-serif" pitchFamily="34" charset="-122"/>
                <a:cs typeface="ui-sans-serif" pitchFamily="34" charset="-120"/>
              </a:rPr>
              <a:t>Gain de temps</a:t>
            </a:r>
            <a:r>
              <a:rPr lang="en-US" sz="1120" dirty="0">
                <a:solidFill>
                  <a:srgbClr val="FFFFFF"/>
                </a:solidFill>
                <a:latin typeface="ui-sans-serif" pitchFamily="34" charset="0"/>
                <a:ea typeface="ui-sans-serif" pitchFamily="34" charset="-122"/>
                <a:cs typeface="ui-sans-serif" pitchFamily="34" charset="-120"/>
              </a:rPr>
              <a:t>pour l'utilisateur</a:t>
            </a:r>
            <a:endParaRPr lang="en-US" sz="1120" dirty="0"/>
          </a:p>
        </p:txBody>
      </p:sp>
      <p:sp>
        <p:nvSpPr>
          <p:cNvPr id="59" name="Text 27"/>
          <p:cNvSpPr/>
          <p:nvPr/>
        </p:nvSpPr>
        <p:spPr>
          <a:xfrm>
            <a:off x="6075015" y="5638800"/>
            <a:ext cx="5630183" cy="228600"/>
          </a:xfrm>
          <a:prstGeom prst="rect">
            <a:avLst/>
          </a:prstGeom>
          <a:noFill/>
          <a:ln/>
        </p:spPr>
        <p:txBody>
          <a:bodyPr wrap="square" lIns="0" tIns="0" rIns="0" bIns="0" rtlCol="0" anchor="t"/>
          <a:lstStyle/>
          <a:p>
            <a:pPr marL="0" indent="0">
              <a:lnSpc>
                <a:spcPts val="1800"/>
              </a:lnSpc>
              <a:buNone/>
            </a:pPr>
            <a:r>
              <a:rPr lang="en-US" sz="1120" b="1" dirty="0">
                <a:solidFill>
                  <a:srgbClr val="50C878"/>
                </a:solidFill>
                <a:latin typeface="ui-sans-serif" pitchFamily="34" charset="0"/>
                <a:ea typeface="ui-sans-serif" pitchFamily="34" charset="-122"/>
                <a:cs typeface="ui-sans-serif" pitchFamily="34" charset="-120"/>
              </a:rPr>
              <a:t>Expérience fluide</a:t>
            </a:r>
            <a:r>
              <a:rPr lang="en-US" sz="1120" dirty="0">
                <a:solidFill>
                  <a:srgbClr val="FFFFFF"/>
                </a:solidFill>
                <a:latin typeface="ui-sans-serif" pitchFamily="34" charset="0"/>
                <a:ea typeface="ui-sans-serif" pitchFamily="34" charset="-122"/>
                <a:cs typeface="ui-sans-serif" pitchFamily="34" charset="-120"/>
              </a:rPr>
              <a:t>: pas besoin d'aller sur plusieurs sites externes</a:t>
            </a:r>
            <a:endParaRPr lang="en-US" sz="11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05700"/>
          </a:xfrm>
          <a:prstGeom prst="rect">
            <a:avLst/>
          </a:prstGeom>
        </p:spPr>
      </p:pic>
      <p:pic>
        <p:nvPicPr>
          <p:cNvPr id="3" name="Image 1" descr="preencoded.png"/>
          <p:cNvPicPr>
            <a:picLocks noChangeAspect="1"/>
          </p:cNvPicPr>
          <p:nvPr/>
        </p:nvPicPr>
        <p:blipFill>
          <a:blip r:embed="rId4"/>
          <a:stretch>
            <a:fillRect/>
          </a:stretch>
        </p:blipFill>
        <p:spPr>
          <a:xfrm>
            <a:off x="609600" y="609600"/>
            <a:ext cx="11582400" cy="7505700"/>
          </a:xfrm>
          <a:prstGeom prst="rect">
            <a:avLst/>
          </a:prstGeom>
        </p:spPr>
      </p:pic>
      <p:pic>
        <p:nvPicPr>
          <p:cNvPr id="4" name="Image 2" descr="preencoded.png"/>
          <p:cNvPicPr>
            <a:picLocks noChangeAspect="1"/>
          </p:cNvPicPr>
          <p:nvPr/>
        </p:nvPicPr>
        <p:blipFill>
          <a:blip r:embed="rId5"/>
          <a:stretch>
            <a:fillRect/>
          </a:stretch>
        </p:blipFill>
        <p:spPr>
          <a:xfrm>
            <a:off x="609600" y="2857500"/>
            <a:ext cx="5257800" cy="2476500"/>
          </a:xfrm>
          <a:prstGeom prst="rect">
            <a:avLst/>
          </a:prstGeom>
        </p:spPr>
      </p:pic>
      <p:pic>
        <p:nvPicPr>
          <p:cNvPr id="5" name="Image 3" descr="preencoded.png"/>
          <p:cNvPicPr>
            <a:picLocks noChangeAspect="1"/>
          </p:cNvPicPr>
          <p:nvPr/>
        </p:nvPicPr>
        <p:blipFill>
          <a:blip r:embed="rId6"/>
          <a:stretch>
            <a:fillRect/>
          </a:stretch>
        </p:blipFill>
        <p:spPr>
          <a:xfrm>
            <a:off x="704850" y="4857750"/>
            <a:ext cx="5067300" cy="381000"/>
          </a:xfrm>
          <a:prstGeom prst="rect">
            <a:avLst/>
          </a:prstGeom>
        </p:spPr>
      </p:pic>
      <p:pic>
        <p:nvPicPr>
          <p:cNvPr id="6" name="Image 4" descr="preencoded.png"/>
          <p:cNvPicPr>
            <a:picLocks noChangeAspect="1"/>
          </p:cNvPicPr>
          <p:nvPr/>
        </p:nvPicPr>
        <p:blipFill>
          <a:blip r:embed="rId7"/>
          <a:stretch>
            <a:fillRect/>
          </a:stretch>
        </p:blipFill>
        <p:spPr>
          <a:xfrm>
            <a:off x="6324600" y="2286000"/>
            <a:ext cx="5257800" cy="990600"/>
          </a:xfrm>
          <a:prstGeom prst="rect">
            <a:avLst/>
          </a:prstGeom>
        </p:spPr>
      </p:pic>
      <p:pic>
        <p:nvPicPr>
          <p:cNvPr id="7" name="Image 5" descr="preencoded.png"/>
          <p:cNvPicPr>
            <a:picLocks noChangeAspect="1"/>
          </p:cNvPicPr>
          <p:nvPr/>
        </p:nvPicPr>
        <p:blipFill>
          <a:blip r:embed="rId8"/>
          <a:stretch>
            <a:fillRect/>
          </a:stretch>
        </p:blipFill>
        <p:spPr>
          <a:xfrm>
            <a:off x="6477000" y="2533650"/>
            <a:ext cx="466725" cy="495300"/>
          </a:xfrm>
          <a:prstGeom prst="rect">
            <a:avLst/>
          </a:prstGeom>
        </p:spPr>
      </p:pic>
      <p:pic>
        <p:nvPicPr>
          <p:cNvPr id="8" name="Image 6" descr="preencoded.png"/>
          <p:cNvPicPr>
            <a:picLocks noChangeAspect="1"/>
          </p:cNvPicPr>
          <p:nvPr/>
        </p:nvPicPr>
        <p:blipFill>
          <a:blip r:embed="rId9"/>
          <a:stretch>
            <a:fillRect/>
          </a:stretch>
        </p:blipFill>
        <p:spPr>
          <a:xfrm>
            <a:off x="6591300" y="2647950"/>
            <a:ext cx="238125" cy="266700"/>
          </a:xfrm>
          <a:prstGeom prst="rect">
            <a:avLst/>
          </a:prstGeom>
        </p:spPr>
      </p:pic>
      <p:pic>
        <p:nvPicPr>
          <p:cNvPr id="9" name="Image 7" descr="preencoded.png"/>
          <p:cNvPicPr>
            <a:picLocks noChangeAspect="1"/>
          </p:cNvPicPr>
          <p:nvPr/>
        </p:nvPicPr>
        <p:blipFill>
          <a:blip r:embed="rId7"/>
          <a:stretch>
            <a:fillRect/>
          </a:stretch>
        </p:blipFill>
        <p:spPr>
          <a:xfrm>
            <a:off x="6324600" y="3429000"/>
            <a:ext cx="5257800" cy="990600"/>
          </a:xfrm>
          <a:prstGeom prst="rect">
            <a:avLst/>
          </a:prstGeom>
        </p:spPr>
      </p:pic>
      <p:pic>
        <p:nvPicPr>
          <p:cNvPr id="10" name="Image 8" descr="preencoded.png"/>
          <p:cNvPicPr>
            <a:picLocks noChangeAspect="1"/>
          </p:cNvPicPr>
          <p:nvPr/>
        </p:nvPicPr>
        <p:blipFill>
          <a:blip r:embed="rId10"/>
          <a:stretch>
            <a:fillRect/>
          </a:stretch>
        </p:blipFill>
        <p:spPr>
          <a:xfrm>
            <a:off x="6477000" y="3676650"/>
            <a:ext cx="447675" cy="495300"/>
          </a:xfrm>
          <a:prstGeom prst="rect">
            <a:avLst/>
          </a:prstGeom>
        </p:spPr>
      </p:pic>
      <p:pic>
        <p:nvPicPr>
          <p:cNvPr id="11" name="Image 9" descr="preencoded.png"/>
          <p:cNvPicPr>
            <a:picLocks noChangeAspect="1"/>
          </p:cNvPicPr>
          <p:nvPr/>
        </p:nvPicPr>
        <p:blipFill>
          <a:blip r:embed="rId11"/>
          <a:stretch>
            <a:fillRect/>
          </a:stretch>
        </p:blipFill>
        <p:spPr>
          <a:xfrm>
            <a:off x="6591300" y="3790950"/>
            <a:ext cx="219075" cy="266700"/>
          </a:xfrm>
          <a:prstGeom prst="rect">
            <a:avLst/>
          </a:prstGeom>
        </p:spPr>
      </p:pic>
      <p:pic>
        <p:nvPicPr>
          <p:cNvPr id="12" name="Image 10" descr="preencoded.png"/>
          <p:cNvPicPr>
            <a:picLocks noChangeAspect="1"/>
          </p:cNvPicPr>
          <p:nvPr/>
        </p:nvPicPr>
        <p:blipFill>
          <a:blip r:embed="rId7"/>
          <a:stretch>
            <a:fillRect/>
          </a:stretch>
        </p:blipFill>
        <p:spPr>
          <a:xfrm>
            <a:off x="6324600" y="4572000"/>
            <a:ext cx="5257800" cy="990600"/>
          </a:xfrm>
          <a:prstGeom prst="rect">
            <a:avLst/>
          </a:prstGeom>
        </p:spPr>
      </p:pic>
      <p:pic>
        <p:nvPicPr>
          <p:cNvPr id="13" name="Image 11" descr="preencoded.png"/>
          <p:cNvPicPr>
            <a:picLocks noChangeAspect="1"/>
          </p:cNvPicPr>
          <p:nvPr/>
        </p:nvPicPr>
        <p:blipFill>
          <a:blip r:embed="rId12"/>
          <a:stretch>
            <a:fillRect/>
          </a:stretch>
        </p:blipFill>
        <p:spPr>
          <a:xfrm>
            <a:off x="6477000" y="4819650"/>
            <a:ext cx="447675" cy="495300"/>
          </a:xfrm>
          <a:prstGeom prst="rect">
            <a:avLst/>
          </a:prstGeom>
        </p:spPr>
      </p:pic>
      <p:pic>
        <p:nvPicPr>
          <p:cNvPr id="14" name="Image 12" descr="preencoded.png"/>
          <p:cNvPicPr>
            <a:picLocks noChangeAspect="1"/>
          </p:cNvPicPr>
          <p:nvPr/>
        </p:nvPicPr>
        <p:blipFill>
          <a:blip r:embed="rId13"/>
          <a:stretch>
            <a:fillRect/>
          </a:stretch>
        </p:blipFill>
        <p:spPr>
          <a:xfrm>
            <a:off x="6591300" y="4933950"/>
            <a:ext cx="219075" cy="266700"/>
          </a:xfrm>
          <a:prstGeom prst="rect">
            <a:avLst/>
          </a:prstGeom>
        </p:spPr>
      </p:pic>
      <p:pic>
        <p:nvPicPr>
          <p:cNvPr id="15" name="Image 13" descr="preencoded.png"/>
          <p:cNvPicPr>
            <a:picLocks noChangeAspect="1"/>
          </p:cNvPicPr>
          <p:nvPr/>
        </p:nvPicPr>
        <p:blipFill>
          <a:blip r:embed="rId14"/>
          <a:stretch>
            <a:fillRect/>
          </a:stretch>
        </p:blipFill>
        <p:spPr>
          <a:xfrm>
            <a:off x="6324600" y="5791200"/>
            <a:ext cx="5257800" cy="1104900"/>
          </a:xfrm>
          <a:prstGeom prst="rect">
            <a:avLst/>
          </a:prstGeom>
        </p:spPr>
      </p:pic>
      <p:pic>
        <p:nvPicPr>
          <p:cNvPr id="16" name="Image 14" descr="preencoded.png"/>
          <p:cNvPicPr>
            <a:picLocks noChangeAspect="1"/>
          </p:cNvPicPr>
          <p:nvPr/>
        </p:nvPicPr>
        <p:blipFill>
          <a:blip r:embed="rId15"/>
          <a:stretch>
            <a:fillRect/>
          </a:stretch>
        </p:blipFill>
        <p:spPr>
          <a:xfrm>
            <a:off x="6477000" y="6191250"/>
            <a:ext cx="171450" cy="304800"/>
          </a:xfrm>
          <a:prstGeom prst="rect">
            <a:avLst/>
          </a:prstGeom>
        </p:spPr>
      </p:pic>
      <p:sp>
        <p:nvSpPr>
          <p:cNvPr id="17" name="Text 0"/>
          <p:cNvSpPr/>
          <p:nvPr/>
        </p:nvSpPr>
        <p:spPr>
          <a:xfrm>
            <a:off x="609600" y="609600"/>
            <a:ext cx="5102379" cy="3810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Page Recommandations</a:t>
            </a:r>
            <a:endParaRPr lang="en-US" sz="2426" dirty="0"/>
          </a:p>
        </p:txBody>
      </p:sp>
      <p:sp>
        <p:nvSpPr>
          <p:cNvPr id="18" name="Text 1"/>
          <p:cNvSpPr/>
          <p:nvPr/>
        </p:nvSpPr>
        <p:spPr>
          <a:xfrm>
            <a:off x="819150" y="4857750"/>
            <a:ext cx="5574030" cy="3810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Score de matching personnalisé (75% - 95%)</a:t>
            </a:r>
            <a:endParaRPr lang="en-US" sz="1120" dirty="0"/>
          </a:p>
        </p:txBody>
      </p:sp>
      <p:sp>
        <p:nvSpPr>
          <p:cNvPr id="19" name="Text 2"/>
          <p:cNvSpPr/>
          <p:nvPr/>
        </p:nvSpPr>
        <p:spPr>
          <a:xfrm>
            <a:off x="6324600" y="1295400"/>
            <a:ext cx="5257800" cy="6096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Fonctionnement du système de recommandations</a:t>
            </a:r>
            <a:endParaRPr lang="en-US" sz="1646" dirty="0"/>
          </a:p>
        </p:txBody>
      </p:sp>
      <p:sp>
        <p:nvSpPr>
          <p:cNvPr id="20" name="Text 3"/>
          <p:cNvSpPr/>
          <p:nvPr/>
        </p:nvSpPr>
        <p:spPr>
          <a:xfrm>
            <a:off x="7096125" y="2438400"/>
            <a:ext cx="4767263"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Algorithme de matching intelligent</a:t>
            </a:r>
            <a:endParaRPr lang="en-US" sz="1260" dirty="0"/>
          </a:p>
        </p:txBody>
      </p:sp>
      <p:sp>
        <p:nvSpPr>
          <p:cNvPr id="21" name="Text 4"/>
          <p:cNvSpPr/>
          <p:nvPr/>
        </p:nvSpPr>
        <p:spPr>
          <a:xfrm>
            <a:off x="7096125" y="2743200"/>
            <a:ext cx="4333875"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Compare les compétences et la spécialité de l'utilisateur avec les exigences des offres d'emploi</a:t>
            </a:r>
            <a:endParaRPr lang="en-US" sz="980" dirty="0"/>
          </a:p>
        </p:txBody>
      </p:sp>
      <p:sp>
        <p:nvSpPr>
          <p:cNvPr id="22" name="Text 5"/>
          <p:cNvSpPr/>
          <p:nvPr/>
        </p:nvSpPr>
        <p:spPr>
          <a:xfrm>
            <a:off x="7077075" y="3581400"/>
            <a:ext cx="4788218"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Score de correspondance</a:t>
            </a:r>
            <a:endParaRPr lang="en-US" sz="1260" dirty="0"/>
          </a:p>
        </p:txBody>
      </p:sp>
      <p:sp>
        <p:nvSpPr>
          <p:cNvPr id="23" name="Text 6"/>
          <p:cNvSpPr/>
          <p:nvPr/>
        </p:nvSpPr>
        <p:spPr>
          <a:xfrm>
            <a:off x="7077075" y="3886200"/>
            <a:ext cx="4352925"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Attribue un score de correspondance (75% à 95%) entre l'utilisateur et chaque offre</a:t>
            </a:r>
            <a:endParaRPr lang="en-US" sz="980" dirty="0"/>
          </a:p>
        </p:txBody>
      </p:sp>
      <p:sp>
        <p:nvSpPr>
          <p:cNvPr id="24" name="Text 7"/>
          <p:cNvSpPr/>
          <p:nvPr/>
        </p:nvSpPr>
        <p:spPr>
          <a:xfrm>
            <a:off x="7077075" y="4724400"/>
            <a:ext cx="4788218"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Valeur différenciante</a:t>
            </a:r>
            <a:endParaRPr lang="en-US" sz="1260" dirty="0"/>
          </a:p>
        </p:txBody>
      </p:sp>
      <p:sp>
        <p:nvSpPr>
          <p:cNvPr id="25" name="Text 8"/>
          <p:cNvSpPr/>
          <p:nvPr/>
        </p:nvSpPr>
        <p:spPr>
          <a:xfrm>
            <a:off x="7077075" y="5029200"/>
            <a:ext cx="4352925"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Offres les plus pertinentes mises en avant, garantissant une expérience personnalisée</a:t>
            </a:r>
            <a:endParaRPr lang="en-US" sz="980" dirty="0"/>
          </a:p>
        </p:txBody>
      </p:sp>
      <p:sp>
        <p:nvSpPr>
          <p:cNvPr id="26" name="Text 9"/>
          <p:cNvSpPr/>
          <p:nvPr/>
        </p:nvSpPr>
        <p:spPr>
          <a:xfrm>
            <a:off x="6800850" y="5943600"/>
            <a:ext cx="4629150" cy="800100"/>
          </a:xfrm>
          <a:prstGeom prst="rect">
            <a:avLst/>
          </a:prstGeom>
          <a:noFill/>
          <a:ln/>
        </p:spPr>
        <p:txBody>
          <a:bodyPr wrap="square" lIns="0" tIns="0" rIns="0" bIns="0" rtlCol="0" anchor="t">
            <a:spAutoFit/>
          </a:bodyPr>
          <a:lstStyle/>
          <a:p>
            <a:pPr marL="0" indent="0">
              <a:lnSpc>
                <a:spcPts val="2100"/>
              </a:lnSpc>
              <a:buNone/>
            </a:pPr>
            <a:r>
              <a:rPr lang="en-US" sz="1260" dirty="0">
                <a:solidFill>
                  <a:srgbClr val="FFFFFF"/>
                </a:solidFill>
                <a:latin typeface="ui-sans-serif" pitchFamily="34" charset="0"/>
                <a:ea typeface="ui-sans-serif" pitchFamily="34" charset="-122"/>
                <a:cs typeface="ui-sans-serif" pitchFamily="34" charset="-120"/>
              </a:rPr>
              <a:t>Différenciation par rapport aux plateformes classiques: JOB-MATCH améliore significativement la pertinence des résultats et l'expérience utilisateur</a:t>
            </a:r>
            <a:endParaRPr lang="en-US" sz="12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1324</Words>
  <Application>Microsoft Office PowerPoint</Application>
  <PresentationFormat>Widescreen</PresentationFormat>
  <Paragraphs>255</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makhloufimahdi</cp:lastModifiedBy>
  <cp:revision>3</cp:revision>
  <dcterms:created xsi:type="dcterms:W3CDTF">2025-09-19T20:14:43Z</dcterms:created>
  <dcterms:modified xsi:type="dcterms:W3CDTF">2025-09-20T16:23:24Z</dcterms:modified>
</cp:coreProperties>
</file>